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 id="257" r:id="rId3"/>
  </p:sldIdLst>
  <p:sldSz cx="10693400" cy="75565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588" userDrawn="1">
          <p15:clr>
            <a:srgbClr val="A4A3A4"/>
          </p15:clr>
        </p15:guide>
        <p15:guide id="2" pos="3368" userDrawn="1">
          <p15:clr>
            <a:srgbClr val="A4A3A4"/>
          </p15:clr>
        </p15:guide>
        <p15:guide id="3" orient="horz" pos="412" userDrawn="1">
          <p15:clr>
            <a:srgbClr val="A4A3A4"/>
          </p15:clr>
        </p15:guide>
        <p15:guide id="4" pos="1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F4F9"/>
    <a:srgbClr val="F6F9FC"/>
    <a:srgbClr val="5096C8"/>
    <a:srgbClr val="E8F2F8"/>
    <a:srgbClr val="F9FBFD"/>
    <a:srgbClr val="E2EEF6"/>
    <a:srgbClr val="D3E5F1"/>
    <a:srgbClr val="140079"/>
    <a:srgbClr val="B191C6"/>
    <a:srgbClr val="A1A7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80" y="1124"/>
      </p:cViewPr>
      <p:guideLst>
        <p:guide orient="horz" pos="4588"/>
        <p:guide pos="3368"/>
        <p:guide orient="horz" pos="412"/>
        <p:guide pos="1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1640"/>
            <a:ext cx="7485380"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p:txBody>
          <a:bodyPr lIns="0" tIns="0" rIns="0" bIns="0"/>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rgbClr val="283295"/>
                </a:solidFill>
                <a:latin typeface="Microsoft JhengHei"/>
                <a:cs typeface="Microsoft JhengHe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p:txBody>
          <a:bodyPr lIns="0" tIns="0" rIns="0" bIns="0"/>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rgbClr val="283295"/>
                </a:solidFill>
                <a:latin typeface="Microsoft JhengHei"/>
                <a:cs typeface="Microsoft JhengHei"/>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7995"/>
            <a:ext cx="4651629"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7" name="Holder 7"/>
          <p:cNvSpPr>
            <a:spLocks noGrp="1"/>
          </p:cNvSpPr>
          <p:nvPr>
            <p:ph type="sldNum" sz="quarter" idx="7"/>
          </p:nvPr>
        </p:nvSpPr>
        <p:spPr/>
        <p:txBody>
          <a:bodyPr lIns="0" tIns="0" rIns="0" bIns="0"/>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rgbClr val="283295"/>
                </a:solidFill>
                <a:latin typeface="Microsoft JhengHei"/>
                <a:cs typeface="Microsoft JhengHe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5" name="Holder 5"/>
          <p:cNvSpPr>
            <a:spLocks noGrp="1"/>
          </p:cNvSpPr>
          <p:nvPr>
            <p:ph type="sldNum" sz="quarter" idx="7"/>
          </p:nvPr>
        </p:nvSpPr>
        <p:spPr/>
        <p:txBody>
          <a:bodyPr lIns="0" tIns="0" rIns="0" bIns="0"/>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4" name="Holder 4"/>
          <p:cNvSpPr>
            <a:spLocks noGrp="1"/>
          </p:cNvSpPr>
          <p:nvPr>
            <p:ph type="sldNum" sz="quarter" idx="7"/>
          </p:nvPr>
        </p:nvSpPr>
        <p:spPr/>
        <p:txBody>
          <a:bodyPr lIns="0" tIns="0" rIns="0" bIns="0"/>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69465" y="176311"/>
            <a:ext cx="10354468" cy="290195"/>
          </a:xfrm>
          <a:prstGeom prst="rect">
            <a:avLst/>
          </a:prstGeom>
        </p:spPr>
        <p:txBody>
          <a:bodyPr wrap="square" lIns="0" tIns="0" rIns="0" bIns="0">
            <a:spAutoFit/>
          </a:bodyPr>
          <a:lstStyle>
            <a:lvl1pPr>
              <a:defRPr sz="1700" b="1" i="0">
                <a:solidFill>
                  <a:srgbClr val="283295"/>
                </a:solidFill>
                <a:latin typeface="Microsoft JhengHei"/>
                <a:cs typeface="Microsoft JhengHei"/>
              </a:defRPr>
            </a:lvl1pPr>
          </a:lstStyle>
          <a:p>
            <a:endParaRPr/>
          </a:p>
        </p:txBody>
      </p:sp>
      <p:sp>
        <p:nvSpPr>
          <p:cNvPr id="3" name="Holder 3"/>
          <p:cNvSpPr>
            <a:spLocks noGrp="1"/>
          </p:cNvSpPr>
          <p:nvPr>
            <p:ph type="body" idx="1"/>
          </p:nvPr>
        </p:nvSpPr>
        <p:spPr>
          <a:xfrm>
            <a:off x="180327" y="1762125"/>
            <a:ext cx="5592445" cy="16097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635756" y="7027545"/>
            <a:ext cx="3421888"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27545"/>
            <a:ext cx="2459482" cy="37782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a:xfrm>
            <a:off x="10419009" y="7339066"/>
            <a:ext cx="127000" cy="127000"/>
          </a:xfrm>
          <a:prstGeom prst="rect">
            <a:avLst/>
          </a:prstGeom>
        </p:spPr>
        <p:txBody>
          <a:bodyPr wrap="square" lIns="0" tIns="0" rIns="0" bIns="0">
            <a:spAutoFit/>
          </a:bodyPr>
          <a:lstStyle>
            <a:lvl1pPr>
              <a:defRPr sz="800" b="0" i="0">
                <a:solidFill>
                  <a:srgbClr val="6978B4"/>
                </a:solidFill>
                <a:latin typeface="ＭＳ Ｐゴシック"/>
                <a:cs typeface="ＭＳ Ｐゴシック"/>
              </a:defRPr>
            </a:lvl1pPr>
          </a:lstStyle>
          <a:p>
            <a:pPr marL="38100">
              <a:lnSpc>
                <a:spcPts val="944"/>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9464" y="176311"/>
            <a:ext cx="9137897" cy="271228"/>
          </a:xfrm>
          <a:prstGeom prst="rect">
            <a:avLst/>
          </a:prstGeom>
        </p:spPr>
        <p:txBody>
          <a:bodyPr vert="horz" wrap="square" lIns="0" tIns="17145" rIns="0" bIns="0" rtlCol="0">
            <a:spAutoFit/>
          </a:bodyPr>
          <a:lstStyle/>
          <a:p>
            <a:pPr marL="12700">
              <a:lnSpc>
                <a:spcPct val="100000"/>
              </a:lnSpc>
              <a:spcBef>
                <a:spcPts val="135"/>
              </a:spcBef>
            </a:pPr>
            <a:r>
              <a:rPr lang="ja-JP" altLang="en-US" sz="1600" spc="185" dirty="0">
                <a:latin typeface="游ゴシック Medium" panose="020B0500000000000000" pitchFamily="50" charset="-128"/>
                <a:ea typeface="游ゴシック Medium" panose="020B0500000000000000" pitchFamily="50" charset="-128"/>
                <a:cs typeface="Malgun Gothic"/>
              </a:rPr>
              <a:t>あいちデジタルアイランド（先端デジタル技術活用促進事業）応募様式</a:t>
            </a:r>
            <a:r>
              <a:rPr lang="en-US" altLang="ja-JP" sz="1600" spc="185" dirty="0">
                <a:latin typeface="游ゴシック Medium" panose="020B0500000000000000" pitchFamily="50" charset="-128"/>
                <a:ea typeface="游ゴシック Medium" panose="020B0500000000000000" pitchFamily="50" charset="-128"/>
                <a:cs typeface="Malgun Gothic"/>
              </a:rPr>
              <a:t>1/2</a:t>
            </a:r>
            <a:endParaRPr sz="1400" dirty="0">
              <a:latin typeface="游ゴシック Medium" panose="020B0500000000000000" pitchFamily="50" charset="-128"/>
              <a:ea typeface="游ゴシック Medium" panose="020B0500000000000000" pitchFamily="50" charset="-128"/>
              <a:cs typeface="Trebuchet MS"/>
            </a:endParaRPr>
          </a:p>
        </p:txBody>
      </p:sp>
      <p:sp>
        <p:nvSpPr>
          <p:cNvPr id="3" name="object 3"/>
          <p:cNvSpPr/>
          <p:nvPr/>
        </p:nvSpPr>
        <p:spPr>
          <a:xfrm>
            <a:off x="180974" y="576262"/>
            <a:ext cx="10334625" cy="0"/>
          </a:xfrm>
          <a:custGeom>
            <a:avLst/>
            <a:gdLst/>
            <a:ahLst/>
            <a:cxnLst/>
            <a:rect l="l" t="t" r="r" b="b"/>
            <a:pathLst>
              <a:path w="10334625">
                <a:moveTo>
                  <a:pt x="0" y="0"/>
                </a:moveTo>
                <a:lnTo>
                  <a:pt x="10334624" y="0"/>
                </a:lnTo>
              </a:path>
            </a:pathLst>
          </a:custGeom>
          <a:ln w="9524">
            <a:solidFill>
              <a:srgbClr val="5096C8"/>
            </a:solidFill>
          </a:ln>
        </p:spPr>
        <p:txBody>
          <a:bodyPr wrap="square" lIns="36000" tIns="0" rIns="36000" bIns="36000" rtlCol="0"/>
          <a:lstStyle/>
          <a:p>
            <a:endParaRPr sz="1050">
              <a:latin typeface="游ゴシック Medium" panose="020B0500000000000000" pitchFamily="50" charset="-128"/>
              <a:ea typeface="游ゴシック Medium" panose="020B0500000000000000" pitchFamily="50" charset="-128"/>
            </a:endParaRPr>
          </a:p>
        </p:txBody>
      </p:sp>
      <p:sp>
        <p:nvSpPr>
          <p:cNvPr id="4" name="object 4"/>
          <p:cNvSpPr/>
          <p:nvPr/>
        </p:nvSpPr>
        <p:spPr>
          <a:xfrm>
            <a:off x="182165" y="654050"/>
            <a:ext cx="6175008" cy="247650"/>
          </a:xfrm>
          <a:custGeom>
            <a:avLst/>
            <a:gdLst/>
            <a:ahLst/>
            <a:cxnLst/>
            <a:rect l="l" t="t" r="r" b="b"/>
            <a:pathLst>
              <a:path w="5581650" h="247650">
                <a:moveTo>
                  <a:pt x="5581649" y="247649"/>
                </a:moveTo>
                <a:lnTo>
                  <a:pt x="0" y="247649"/>
                </a:lnTo>
                <a:lnTo>
                  <a:pt x="0" y="31225"/>
                </a:lnTo>
                <a:lnTo>
                  <a:pt x="26634" y="913"/>
                </a:lnTo>
                <a:lnTo>
                  <a:pt x="31226" y="0"/>
                </a:lnTo>
                <a:lnTo>
                  <a:pt x="5550423" y="0"/>
                </a:lnTo>
                <a:lnTo>
                  <a:pt x="5580735" y="26633"/>
                </a:lnTo>
                <a:lnTo>
                  <a:pt x="5581649" y="247649"/>
                </a:lnTo>
                <a:close/>
              </a:path>
            </a:pathLst>
          </a:custGeom>
          <a:solidFill>
            <a:srgbClr val="5096C8"/>
          </a:solidFill>
          <a:ln>
            <a:solidFill>
              <a:srgbClr val="5096C8"/>
            </a:solidFill>
          </a:ln>
        </p:spPr>
        <p:txBody>
          <a:bodyPr wrap="square" lIns="36000" tIns="0" rIns="36000" bIns="3600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a:t>
            </a:r>
            <a:r>
              <a:rPr lang="zh-TW" altLang="en-US" sz="1050" b="1" dirty="0">
                <a:solidFill>
                  <a:schemeClr val="bg1"/>
                </a:solidFill>
                <a:latin typeface="游ゴシック Medium" panose="020B0500000000000000" pitchFamily="50" charset="-128"/>
                <a:ea typeface="游ゴシック Medium" panose="020B0500000000000000" pitchFamily="50" charset="-128"/>
              </a:rPr>
              <a:t>提案企業 基本情報</a:t>
            </a:r>
            <a:endParaRPr sz="1050" b="1" dirty="0">
              <a:solidFill>
                <a:schemeClr val="bg1"/>
              </a:solidFill>
              <a:latin typeface="游ゴシック Medium" panose="020B0500000000000000" pitchFamily="50" charset="-128"/>
              <a:ea typeface="游ゴシック Medium" panose="020B0500000000000000" pitchFamily="50" charset="-128"/>
            </a:endParaRPr>
          </a:p>
        </p:txBody>
      </p:sp>
      <p:graphicFrame>
        <p:nvGraphicFramePr>
          <p:cNvPr id="5" name="object 5"/>
          <p:cNvGraphicFramePr>
            <a:graphicFrameLocks noGrp="1"/>
          </p:cNvGraphicFramePr>
          <p:nvPr>
            <p:extLst>
              <p:ext uri="{D42A27DB-BD31-4B8C-83A1-F6EECF244321}">
                <p14:modId xmlns:p14="http://schemas.microsoft.com/office/powerpoint/2010/main" val="3301767343"/>
              </p:ext>
            </p:extLst>
          </p:nvPr>
        </p:nvGraphicFramePr>
        <p:xfrm>
          <a:off x="182165" y="901700"/>
          <a:ext cx="6174000" cy="1599878"/>
        </p:xfrm>
        <a:graphic>
          <a:graphicData uri="http://schemas.openxmlformats.org/drawingml/2006/table">
            <a:tbl>
              <a:tblPr firstRow="1" bandRow="1">
                <a:tableStyleId>{2D5ABB26-0587-4C30-8999-92F81FD0307C}</a:tableStyleId>
              </a:tblPr>
              <a:tblGrid>
                <a:gridCol w="1436535">
                  <a:extLst>
                    <a:ext uri="{9D8B030D-6E8A-4147-A177-3AD203B41FA5}">
                      <a16:colId xmlns:a16="http://schemas.microsoft.com/office/drawing/2014/main" val="20000"/>
                    </a:ext>
                  </a:extLst>
                </a:gridCol>
                <a:gridCol w="4737465">
                  <a:extLst>
                    <a:ext uri="{9D8B030D-6E8A-4147-A177-3AD203B41FA5}">
                      <a16:colId xmlns:a16="http://schemas.microsoft.com/office/drawing/2014/main" val="20001"/>
                    </a:ext>
                  </a:extLst>
                </a:gridCol>
              </a:tblGrid>
              <a:tr h="314324">
                <a:tc>
                  <a:txBody>
                    <a:bodyPr/>
                    <a:lstStyle/>
                    <a:p>
                      <a:pPr marL="83185" algn="ctr">
                        <a:lnSpc>
                          <a:spcPct val="100000"/>
                        </a:lnSpc>
                        <a:spcBef>
                          <a:spcPts val="635"/>
                        </a:spcBef>
                      </a:pPr>
                      <a:r>
                        <a:rPr sz="900" b="1" spc="145" dirty="0">
                          <a:latin typeface="游ゴシック Medium" panose="020B0500000000000000" pitchFamily="50" charset="-128"/>
                          <a:ea typeface="游ゴシック Medium" panose="020B0500000000000000" pitchFamily="50" charset="-128"/>
                          <a:cs typeface="Microsoft JhengHei"/>
                        </a:rPr>
                        <a:t>企業</a:t>
                      </a:r>
                      <a:r>
                        <a:rPr sz="900" b="1" spc="114" dirty="0">
                          <a:latin typeface="游ゴシック Medium" panose="020B0500000000000000" pitchFamily="50" charset="-128"/>
                          <a:ea typeface="游ゴシック Medium" panose="020B0500000000000000" pitchFamily="50" charset="-128"/>
                          <a:cs typeface="Malgun Gothic"/>
                        </a:rPr>
                        <a:t>名</a:t>
                      </a:r>
                      <a:endParaRPr sz="900" dirty="0">
                        <a:latin typeface="游ゴシック Medium" panose="020B0500000000000000" pitchFamily="50" charset="-128"/>
                        <a:ea typeface="游ゴシック Medium" panose="020B0500000000000000" pitchFamily="50" charset="-128"/>
                        <a:cs typeface="Malgun Gothic"/>
                      </a:endParaRPr>
                    </a:p>
                  </a:txBody>
                  <a:tcPr marL="0" marR="0" marT="80645"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a:latin typeface="Times New Roman"/>
                        <a:cs typeface="Times New Roman"/>
                      </a:endParaRPr>
                    </a:p>
                  </a:txBody>
                  <a:tcPr marL="0" marR="0" marT="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0"/>
                  </a:ext>
                </a:extLst>
              </a:tr>
              <a:tr h="323849">
                <a:tc>
                  <a:txBody>
                    <a:bodyPr/>
                    <a:lstStyle/>
                    <a:p>
                      <a:pPr marL="83185" algn="ctr">
                        <a:lnSpc>
                          <a:spcPct val="100000"/>
                        </a:lnSpc>
                        <a:spcBef>
                          <a:spcPts val="660"/>
                        </a:spcBef>
                      </a:pPr>
                      <a:r>
                        <a:rPr sz="950" b="1" spc="95" dirty="0">
                          <a:latin typeface="游ゴシック Medium" panose="020B0500000000000000" pitchFamily="50" charset="-128"/>
                          <a:ea typeface="游ゴシック Medium" panose="020B0500000000000000" pitchFamily="50" charset="-128"/>
                          <a:cs typeface="Malgun Gothic"/>
                        </a:rPr>
                        <a:t>設</a:t>
                      </a:r>
                      <a:r>
                        <a:rPr sz="850" b="1" spc="195" dirty="0">
                          <a:latin typeface="游ゴシック Medium" panose="020B0500000000000000" pitchFamily="50" charset="-128"/>
                          <a:ea typeface="游ゴシック Medium" panose="020B0500000000000000" pitchFamily="50" charset="-128"/>
                          <a:cs typeface="Malgun Gothic"/>
                        </a:rPr>
                        <a:t>立</a:t>
                      </a:r>
                      <a:r>
                        <a:rPr sz="900" b="1" spc="145" dirty="0">
                          <a:latin typeface="游ゴシック Medium" panose="020B0500000000000000" pitchFamily="50" charset="-128"/>
                          <a:ea typeface="游ゴシック Medium" panose="020B0500000000000000" pitchFamily="50" charset="-128"/>
                          <a:cs typeface="Malgun Gothic"/>
                        </a:rPr>
                        <a:t>年</a:t>
                      </a:r>
                      <a:r>
                        <a:rPr sz="900" b="1" spc="114" dirty="0">
                          <a:latin typeface="游ゴシック Medium" panose="020B0500000000000000" pitchFamily="50" charset="-128"/>
                          <a:ea typeface="游ゴシック Medium" panose="020B0500000000000000" pitchFamily="50" charset="-128"/>
                          <a:cs typeface="Malgun Gothic"/>
                        </a:rPr>
                        <a:t>月</a:t>
                      </a:r>
                      <a:endParaRPr sz="900" dirty="0">
                        <a:latin typeface="游ゴシック Medium" panose="020B0500000000000000" pitchFamily="50" charset="-128"/>
                        <a:ea typeface="游ゴシック Medium" panose="020B0500000000000000" pitchFamily="50" charset="-128"/>
                        <a:cs typeface="Malgun Gothic"/>
                      </a:endParaRPr>
                    </a:p>
                  </a:txBody>
                  <a:tcPr marL="0" marR="0" marT="8382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dirty="0">
                        <a:latin typeface="Times New Roman"/>
                        <a:cs typeface="Times New Roman"/>
                      </a:endParaRPr>
                    </a:p>
                  </a:txBody>
                  <a:tcPr marL="0" marR="0" marT="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1"/>
                  </a:ext>
                </a:extLst>
              </a:tr>
              <a:tr h="314324">
                <a:tc>
                  <a:txBody>
                    <a:bodyPr/>
                    <a:lstStyle/>
                    <a:p>
                      <a:pPr marL="83185" algn="ctr">
                        <a:lnSpc>
                          <a:spcPct val="100000"/>
                        </a:lnSpc>
                        <a:spcBef>
                          <a:spcPts val="585"/>
                        </a:spcBef>
                      </a:pPr>
                      <a:r>
                        <a:rPr sz="950" b="1" spc="95" dirty="0">
                          <a:latin typeface="游ゴシック Medium" panose="020B0500000000000000" pitchFamily="50" charset="-128"/>
                          <a:ea typeface="游ゴシック Medium" panose="020B0500000000000000" pitchFamily="50" charset="-128"/>
                          <a:cs typeface="Microsoft JhengHei"/>
                        </a:rPr>
                        <a:t>従</a:t>
                      </a:r>
                      <a:r>
                        <a:rPr sz="900" b="1" spc="145" dirty="0">
                          <a:latin typeface="游ゴシック Medium" panose="020B0500000000000000" pitchFamily="50" charset="-128"/>
                          <a:ea typeface="游ゴシック Medium" panose="020B0500000000000000" pitchFamily="50" charset="-128"/>
                          <a:cs typeface="Microsoft JhengHei"/>
                        </a:rPr>
                        <a:t>業</a:t>
                      </a:r>
                      <a:r>
                        <a:rPr sz="900" b="1" spc="145" dirty="0">
                          <a:latin typeface="游ゴシック Medium" panose="020B0500000000000000" pitchFamily="50" charset="-128"/>
                          <a:ea typeface="游ゴシック Medium" panose="020B0500000000000000" pitchFamily="50" charset="-128"/>
                          <a:cs typeface="Malgun Gothic"/>
                        </a:rPr>
                        <a:t>員</a:t>
                      </a:r>
                      <a:r>
                        <a:rPr sz="900" b="1" spc="114" dirty="0">
                          <a:latin typeface="游ゴシック Medium" panose="020B0500000000000000" pitchFamily="50" charset="-128"/>
                          <a:ea typeface="游ゴシック Medium" panose="020B0500000000000000" pitchFamily="50" charset="-128"/>
                          <a:cs typeface="Microsoft JhengHei"/>
                        </a:rPr>
                        <a:t>数</a:t>
                      </a:r>
                      <a:endParaRPr sz="900" dirty="0">
                        <a:latin typeface="游ゴシック Medium" panose="020B0500000000000000" pitchFamily="50" charset="-128"/>
                        <a:ea typeface="游ゴシック Medium" panose="020B0500000000000000" pitchFamily="50" charset="-128"/>
                        <a:cs typeface="Microsoft JhengHei"/>
                      </a:endParaRPr>
                    </a:p>
                  </a:txBody>
                  <a:tcPr marL="0" marR="0" marT="74295"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a:latin typeface="Times New Roman"/>
                        <a:cs typeface="Times New Roman"/>
                      </a:endParaRPr>
                    </a:p>
                  </a:txBody>
                  <a:tcPr marL="0" marR="0" marT="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2"/>
                  </a:ext>
                </a:extLst>
              </a:tr>
              <a:tr h="323849">
                <a:tc>
                  <a:txBody>
                    <a:bodyPr/>
                    <a:lstStyle/>
                    <a:p>
                      <a:pPr marL="83185" algn="ctr">
                        <a:lnSpc>
                          <a:spcPct val="100000"/>
                        </a:lnSpc>
                        <a:spcBef>
                          <a:spcPts val="660"/>
                        </a:spcBef>
                      </a:pPr>
                      <a:r>
                        <a:rPr sz="900" b="1" spc="145" dirty="0">
                          <a:latin typeface="游ゴシック Medium" panose="020B0500000000000000" pitchFamily="50" charset="-128"/>
                          <a:ea typeface="游ゴシック Medium" panose="020B0500000000000000" pitchFamily="50" charset="-128"/>
                          <a:cs typeface="Microsoft JhengHei"/>
                        </a:rPr>
                        <a:t>担</a:t>
                      </a:r>
                      <a:r>
                        <a:rPr sz="950" b="1" spc="95" dirty="0">
                          <a:latin typeface="游ゴシック Medium" panose="020B0500000000000000" pitchFamily="50" charset="-128"/>
                          <a:ea typeface="游ゴシック Medium" panose="020B0500000000000000" pitchFamily="50" charset="-128"/>
                          <a:cs typeface="Microsoft JhengHei"/>
                        </a:rPr>
                        <a:t>当</a:t>
                      </a:r>
                      <a:r>
                        <a:rPr sz="900" b="1" spc="145" dirty="0">
                          <a:latin typeface="游ゴシック Medium" panose="020B0500000000000000" pitchFamily="50" charset="-128"/>
                          <a:ea typeface="游ゴシック Medium" panose="020B0500000000000000" pitchFamily="50" charset="-128"/>
                          <a:cs typeface="Malgun Gothic"/>
                        </a:rPr>
                        <a:t>者</a:t>
                      </a:r>
                      <a:r>
                        <a:rPr sz="900" b="1" spc="114" dirty="0">
                          <a:latin typeface="游ゴシック Medium" panose="020B0500000000000000" pitchFamily="50" charset="-128"/>
                          <a:ea typeface="游ゴシック Medium" panose="020B0500000000000000" pitchFamily="50" charset="-128"/>
                          <a:cs typeface="Malgun Gothic"/>
                        </a:rPr>
                        <a:t>名</a:t>
                      </a:r>
                      <a:endParaRPr sz="900" dirty="0">
                        <a:latin typeface="游ゴシック Medium" panose="020B0500000000000000" pitchFamily="50" charset="-128"/>
                        <a:ea typeface="游ゴシック Medium" panose="020B0500000000000000" pitchFamily="50" charset="-128"/>
                        <a:cs typeface="Malgun Gothic"/>
                      </a:endParaRPr>
                    </a:p>
                  </a:txBody>
                  <a:tcPr marL="0" marR="0" marT="8382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dirty="0">
                        <a:latin typeface="Times New Roman"/>
                        <a:cs typeface="Times New Roman"/>
                      </a:endParaRPr>
                    </a:p>
                  </a:txBody>
                  <a:tcPr marL="0" marR="0" marT="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3"/>
                  </a:ext>
                </a:extLst>
              </a:tr>
              <a:tr h="323532">
                <a:tc>
                  <a:txBody>
                    <a:bodyPr/>
                    <a:lstStyle/>
                    <a:p>
                      <a:pPr marL="83185" algn="ctr">
                        <a:lnSpc>
                          <a:spcPct val="100000"/>
                        </a:lnSpc>
                        <a:spcBef>
                          <a:spcPts val="660"/>
                        </a:spcBef>
                      </a:pPr>
                      <a:r>
                        <a:rPr sz="900" b="1" spc="145" dirty="0">
                          <a:latin typeface="游ゴシック Medium" panose="020B0500000000000000" pitchFamily="50" charset="-128"/>
                          <a:ea typeface="游ゴシック Medium" panose="020B0500000000000000" pitchFamily="50" charset="-128"/>
                          <a:cs typeface="Malgun Gothic"/>
                        </a:rPr>
                        <a:t>連絡</a:t>
                      </a:r>
                      <a:r>
                        <a:rPr sz="950" b="1" spc="95" dirty="0">
                          <a:latin typeface="游ゴシック Medium" panose="020B0500000000000000" pitchFamily="50" charset="-128"/>
                          <a:ea typeface="游ゴシック Medium" panose="020B0500000000000000" pitchFamily="50" charset="-128"/>
                          <a:cs typeface="Malgun Gothic"/>
                        </a:rPr>
                        <a:t>先</a:t>
                      </a:r>
                      <a:r>
                        <a:rPr sz="900" b="1" spc="75" dirty="0">
                          <a:latin typeface="游ゴシック Medium" panose="020B0500000000000000" pitchFamily="50" charset="-128"/>
                          <a:ea typeface="游ゴシック Medium" panose="020B0500000000000000" pitchFamily="50" charset="-128"/>
                          <a:cs typeface="Trebuchet MS"/>
                        </a:rPr>
                        <a:t>(Email/TEL)</a:t>
                      </a:r>
                      <a:endParaRPr sz="900" dirty="0">
                        <a:latin typeface="游ゴシック Medium" panose="020B0500000000000000" pitchFamily="50" charset="-128"/>
                        <a:ea typeface="游ゴシック Medium" panose="020B0500000000000000" pitchFamily="50" charset="-128"/>
                        <a:cs typeface="Trebuchet MS"/>
                      </a:endParaRPr>
                    </a:p>
                  </a:txBody>
                  <a:tcPr marL="0" marR="0" marT="8382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dirty="0">
                        <a:latin typeface="Times New Roman"/>
                        <a:cs typeface="Times New Roman"/>
                      </a:endParaRPr>
                    </a:p>
                  </a:txBody>
                  <a:tcPr marL="0" marR="0" marT="0" marB="0">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6" name="object 6"/>
          <p:cNvSpPr/>
          <p:nvPr/>
        </p:nvSpPr>
        <p:spPr>
          <a:xfrm>
            <a:off x="6489578" y="654050"/>
            <a:ext cx="4026020" cy="247650"/>
          </a:xfrm>
          <a:custGeom>
            <a:avLst/>
            <a:gdLst/>
            <a:ahLst/>
            <a:cxnLst/>
            <a:rect l="l" t="t" r="r" b="b"/>
            <a:pathLst>
              <a:path w="4648200" h="247650">
                <a:moveTo>
                  <a:pt x="4648200" y="247649"/>
                </a:moveTo>
                <a:lnTo>
                  <a:pt x="0" y="247649"/>
                </a:lnTo>
                <a:lnTo>
                  <a:pt x="0" y="31225"/>
                </a:lnTo>
                <a:lnTo>
                  <a:pt x="26634" y="913"/>
                </a:lnTo>
                <a:lnTo>
                  <a:pt x="31226" y="0"/>
                </a:lnTo>
                <a:lnTo>
                  <a:pt x="4616973" y="0"/>
                </a:lnTo>
                <a:lnTo>
                  <a:pt x="4647285" y="26633"/>
                </a:lnTo>
                <a:lnTo>
                  <a:pt x="4648200" y="247649"/>
                </a:lnTo>
                <a:close/>
              </a:path>
            </a:pathLst>
          </a:custGeom>
          <a:solidFill>
            <a:srgbClr val="5096C8"/>
          </a:solidFill>
          <a:ln>
            <a:solidFill>
              <a:srgbClr val="5096C8"/>
            </a:solidFill>
          </a:ln>
        </p:spPr>
        <p:txBody>
          <a:bodyPr wrap="square" lIns="36000" tIns="0" rIns="36000" bIns="3600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応募するフィールド </a:t>
            </a:r>
            <a:r>
              <a:rPr lang="en-US" altLang="ja-JP" sz="1050" b="1" dirty="0">
                <a:solidFill>
                  <a:schemeClr val="bg1"/>
                </a:solidFill>
                <a:latin typeface="游ゴシック Medium" panose="020B0500000000000000" pitchFamily="50" charset="-128"/>
                <a:ea typeface="游ゴシック Medium" panose="020B0500000000000000" pitchFamily="50" charset="-128"/>
              </a:rPr>
              <a:t>/ </a:t>
            </a:r>
            <a:r>
              <a:rPr lang="ja-JP" altLang="en-US" sz="1050" b="1" dirty="0">
                <a:solidFill>
                  <a:schemeClr val="bg1"/>
                </a:solidFill>
                <a:latin typeface="游ゴシック Medium" panose="020B0500000000000000" pitchFamily="50" charset="-128"/>
                <a:ea typeface="游ゴシック Medium" panose="020B0500000000000000" pitchFamily="50" charset="-128"/>
              </a:rPr>
              <a:t>実証実験テーマ</a:t>
            </a:r>
            <a:endParaRPr sz="1050" b="1" dirty="0">
              <a:solidFill>
                <a:schemeClr val="bg1"/>
              </a:solidFill>
              <a:latin typeface="游ゴシック Medium" panose="020B0500000000000000" pitchFamily="50" charset="-128"/>
              <a:ea typeface="游ゴシック Medium" panose="020B0500000000000000" pitchFamily="50" charset="-128"/>
            </a:endParaRPr>
          </a:p>
        </p:txBody>
      </p:sp>
      <p:sp>
        <p:nvSpPr>
          <p:cNvPr id="11" name="object 11"/>
          <p:cNvSpPr txBox="1"/>
          <p:nvPr/>
        </p:nvSpPr>
        <p:spPr>
          <a:xfrm>
            <a:off x="10833100" y="0"/>
            <a:ext cx="2819400" cy="3059812"/>
          </a:xfrm>
          <a:prstGeom prst="rect">
            <a:avLst/>
          </a:prstGeom>
          <a:solidFill>
            <a:schemeClr val="bg1">
              <a:lumMod val="95000"/>
            </a:schemeClr>
          </a:solidFill>
        </p:spPr>
        <p:txBody>
          <a:bodyPr vert="horz" wrap="square" lIns="0" tIns="111760" rIns="0" bIns="0" rtlCol="0">
            <a:spAutoFit/>
          </a:bodyPr>
          <a:lstStyle/>
          <a:p>
            <a:pPr marL="12700">
              <a:lnSpc>
                <a:spcPct val="100000"/>
              </a:lnSpc>
              <a:spcBef>
                <a:spcPts val="880"/>
              </a:spcBef>
              <a:buClr>
                <a:srgbClr val="283295"/>
              </a:buClr>
              <a:tabLst>
                <a:tab pos="269875" algn="l"/>
              </a:tabLst>
            </a:pPr>
            <a:r>
              <a:rPr lang="en-US" altLang="ja-JP" sz="1100" spc="-25" dirty="0">
                <a:latin typeface="游ゴシック Medium" panose="020B0500000000000000" pitchFamily="50" charset="-128"/>
                <a:ea typeface="游ゴシック Medium" panose="020B0500000000000000" pitchFamily="50" charset="-128"/>
                <a:cs typeface="ＭＳ Ｐゴシック"/>
              </a:rPr>
              <a:t>【</a:t>
            </a:r>
            <a:r>
              <a:rPr lang="ja-JP" altLang="en-US" sz="1100" spc="-25" dirty="0">
                <a:latin typeface="游ゴシック Medium" panose="020B0500000000000000" pitchFamily="50" charset="-128"/>
                <a:ea typeface="游ゴシック Medium" panose="020B0500000000000000" pitchFamily="50" charset="-128"/>
                <a:cs typeface="ＭＳ Ｐゴシック"/>
              </a:rPr>
              <a:t>記入要領</a:t>
            </a:r>
            <a:r>
              <a:rPr lang="en-US" altLang="ja-JP" sz="1100" spc="-25" dirty="0">
                <a:latin typeface="游ゴシック Medium" panose="020B0500000000000000" pitchFamily="50" charset="-128"/>
                <a:ea typeface="游ゴシック Medium" panose="020B0500000000000000" pitchFamily="50" charset="-128"/>
                <a:cs typeface="ＭＳ Ｐゴシック"/>
              </a:rPr>
              <a:t>】</a:t>
            </a:r>
            <a:endParaRPr lang="ja-JP" altLang="en-US" sz="1100" spc="-25"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spc="-25" dirty="0">
                <a:latin typeface="游ゴシック Medium" panose="020B0500000000000000" pitchFamily="50" charset="-128"/>
                <a:ea typeface="游ゴシック Medium" panose="020B0500000000000000" pitchFamily="50" charset="-128"/>
                <a:cs typeface="ＭＳ Ｐゴシック"/>
              </a:rPr>
              <a:t>貴社の基本情報</a:t>
            </a:r>
            <a:r>
              <a:rPr lang="ja-JP" altLang="en-US" sz="1100" spc="-15" dirty="0">
                <a:latin typeface="游ゴシック Medium" panose="020B0500000000000000" pitchFamily="50" charset="-128"/>
                <a:ea typeface="游ゴシック Medium" panose="020B0500000000000000" pitchFamily="50" charset="-128"/>
                <a:cs typeface="ＭＳ Ｐゴシック"/>
              </a:rPr>
              <a:t>お</a:t>
            </a:r>
            <a:r>
              <a:rPr lang="ja-JP" altLang="en-US" sz="1100" spc="-35" dirty="0">
                <a:latin typeface="游ゴシック Medium" panose="020B0500000000000000" pitchFamily="50" charset="-128"/>
                <a:ea typeface="游ゴシック Medium" panose="020B0500000000000000" pitchFamily="50" charset="-128"/>
                <a:cs typeface="ＭＳ Ｐゴシック"/>
              </a:rPr>
              <a:t>よ</a:t>
            </a:r>
            <a:r>
              <a:rPr lang="ja-JP" altLang="en-US" sz="1100" spc="-40" dirty="0">
                <a:latin typeface="游ゴシック Medium" panose="020B0500000000000000" pitchFamily="50" charset="-128"/>
                <a:ea typeface="游ゴシック Medium" panose="020B0500000000000000" pitchFamily="50" charset="-128"/>
                <a:cs typeface="ＭＳ Ｐゴシック"/>
              </a:rPr>
              <a:t>び応募するフィールドや実証実験テーマを</a:t>
            </a:r>
            <a:r>
              <a:rPr lang="ja-JP" altLang="en-US" sz="1100" spc="-25" dirty="0">
                <a:latin typeface="游ゴシック Medium" panose="020B0500000000000000" pitchFamily="50" charset="-128"/>
                <a:ea typeface="游ゴシック Medium" panose="020B0500000000000000" pitchFamily="50" charset="-128"/>
                <a:cs typeface="ＭＳ Ｐゴシック"/>
              </a:rPr>
              <a:t>明記し</a:t>
            </a:r>
            <a:r>
              <a:rPr lang="ja-JP" altLang="en-US" sz="1100" spc="-20" dirty="0">
                <a:latin typeface="游ゴシック Medium" panose="020B0500000000000000" pitchFamily="50" charset="-128"/>
                <a:ea typeface="游ゴシック Medium" panose="020B0500000000000000" pitchFamily="50" charset="-128"/>
                <a:cs typeface="ＭＳ Ｐゴシック"/>
              </a:rPr>
              <a:t>て</a:t>
            </a:r>
            <a:r>
              <a:rPr lang="ja-JP" altLang="en-US" sz="1100" spc="-45" dirty="0">
                <a:latin typeface="游ゴシック Medium" panose="020B0500000000000000" pitchFamily="50" charset="-128"/>
                <a:ea typeface="游ゴシック Medium" panose="020B0500000000000000" pitchFamily="50" charset="-128"/>
                <a:cs typeface="ＭＳ Ｐゴシック"/>
              </a:rPr>
              <a:t>く</a:t>
            </a:r>
            <a:r>
              <a:rPr lang="ja-JP" altLang="en-US" sz="1100" spc="-50" dirty="0">
                <a:latin typeface="游ゴシック Medium" panose="020B0500000000000000" pitchFamily="50" charset="-128"/>
                <a:ea typeface="游ゴシック Medium" panose="020B0500000000000000" pitchFamily="50" charset="-128"/>
                <a:cs typeface="ＭＳ Ｐゴシック"/>
              </a:rPr>
              <a:t>だ</a:t>
            </a:r>
            <a:r>
              <a:rPr lang="ja-JP" altLang="en-US" sz="1100" spc="-25" dirty="0">
                <a:latin typeface="游ゴシック Medium" panose="020B0500000000000000" pitchFamily="50" charset="-128"/>
                <a:ea typeface="游ゴシック Medium" panose="020B0500000000000000" pitchFamily="50" charset="-128"/>
                <a:cs typeface="ＭＳ Ｐゴシック"/>
              </a:rPr>
              <a:t>さい</a:t>
            </a:r>
            <a:endParaRPr lang="en-US" altLang="ja-JP" sz="1100" spc="-25"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「応募するフィールド </a:t>
            </a:r>
            <a:r>
              <a:rPr lang="en-US" altLang="ja-JP" sz="1100" dirty="0">
                <a:latin typeface="游ゴシック Medium" panose="020B0500000000000000" pitchFamily="50" charset="-128"/>
                <a:ea typeface="游ゴシック Medium" panose="020B0500000000000000" pitchFamily="50" charset="-128"/>
                <a:cs typeface="ＭＳ Ｐゴシック"/>
              </a:rPr>
              <a:t>/ </a:t>
            </a:r>
            <a:r>
              <a:rPr lang="ja-JP" altLang="en-US" sz="1100" dirty="0">
                <a:latin typeface="游ゴシック Medium" panose="020B0500000000000000" pitchFamily="50" charset="-128"/>
                <a:ea typeface="游ゴシック Medium" panose="020B0500000000000000" pitchFamily="50" charset="-128"/>
                <a:cs typeface="ＭＳ Ｐゴシック"/>
              </a:rPr>
              <a:t>実証実験テーマ」については</a:t>
            </a:r>
            <a:r>
              <a:rPr lang="en-US" altLang="ja-JP" sz="1100" dirty="0">
                <a:latin typeface="游ゴシック Medium" panose="020B0500000000000000" pitchFamily="50" charset="-128"/>
                <a:ea typeface="游ゴシック Medium" panose="020B0500000000000000" pitchFamily="50" charset="-128"/>
                <a:cs typeface="ＭＳ Ｐゴシック"/>
              </a:rPr>
              <a:t>HP</a:t>
            </a:r>
            <a:r>
              <a:rPr lang="ja-JP" altLang="en-US" sz="1100" dirty="0">
                <a:latin typeface="游ゴシック Medium" panose="020B0500000000000000" pitchFamily="50" charset="-128"/>
                <a:ea typeface="游ゴシック Medium" panose="020B0500000000000000" pitchFamily="50" charset="-128"/>
                <a:cs typeface="ＭＳ Ｐゴシック"/>
              </a:rPr>
              <a:t>上のフィールド詳細情報ページの記載通りに記入してください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事業概要とソリューションの活用方法を具体的に記載してください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447675" lvl="1" indent="-177800">
              <a:spcBef>
                <a:spcPts val="880"/>
              </a:spcBef>
              <a:buClr>
                <a:srgbClr val="283295"/>
              </a:buClr>
              <a:buFont typeface="Wingdings" panose="05000000000000000000" pitchFamily="2" charset="2"/>
              <a:buChar char="ü"/>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画像や図などを用いて、フィールド企業が直感的に理解できるよう工夫してください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447675" lvl="1" indent="-177800">
              <a:spcBef>
                <a:spcPts val="880"/>
              </a:spcBef>
              <a:buClr>
                <a:srgbClr val="283295"/>
              </a:buClr>
              <a:buFont typeface="Wingdings" panose="05000000000000000000" pitchFamily="2" charset="2"/>
              <a:buChar char="ü"/>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提案時は適宜参考資料を添付することも認めますが、主な内容は本様式内にて記載するようにしてください</a:t>
            </a:r>
          </a:p>
        </p:txBody>
      </p:sp>
      <p:sp>
        <p:nvSpPr>
          <p:cNvPr id="28" name="object 28"/>
          <p:cNvSpPr txBox="1">
            <a:spLocks noGrp="1"/>
          </p:cNvSpPr>
          <p:nvPr>
            <p:ph type="sldNum" sz="quarter" idx="7"/>
          </p:nvPr>
        </p:nvSpPr>
        <p:spPr>
          <a:xfrm>
            <a:off x="10419009" y="7359650"/>
            <a:ext cx="127000" cy="123816"/>
          </a:xfrm>
          <a:prstGeom prst="rect">
            <a:avLst/>
          </a:prstGeom>
        </p:spPr>
        <p:txBody>
          <a:bodyPr vert="horz" wrap="square" lIns="0" tIns="0" rIns="0" bIns="0" rtlCol="0">
            <a:spAutoFit/>
          </a:bodyPr>
          <a:lstStyle/>
          <a:p>
            <a:pPr marL="38100">
              <a:lnSpc>
                <a:spcPts val="944"/>
              </a:lnSpc>
            </a:pPr>
            <a:fld id="{81D60167-4931-47E6-BA6A-407CBD079E47}" type="slidenum">
              <a:rPr sz="1050" dirty="0">
                <a:latin typeface="游ゴシック Medium" panose="020B0500000000000000" pitchFamily="50" charset="-128"/>
                <a:ea typeface="游ゴシック Medium" panose="020B0500000000000000" pitchFamily="50" charset="-128"/>
              </a:rPr>
              <a:t>1</a:t>
            </a:fld>
            <a:endParaRPr sz="1050" dirty="0">
              <a:latin typeface="游ゴシック Medium" panose="020B0500000000000000" pitchFamily="50" charset="-128"/>
              <a:ea typeface="游ゴシック Medium" panose="020B0500000000000000" pitchFamily="50" charset="-128"/>
            </a:endParaRPr>
          </a:p>
        </p:txBody>
      </p:sp>
      <p:sp>
        <p:nvSpPr>
          <p:cNvPr id="29" name="object 14">
            <a:extLst>
              <a:ext uri="{FF2B5EF4-FFF2-40B4-BE49-F238E27FC236}">
                <a16:creationId xmlns:a16="http://schemas.microsoft.com/office/drawing/2014/main" id="{FE243845-257E-DFEB-A632-A5F106E49A57}"/>
              </a:ext>
            </a:extLst>
          </p:cNvPr>
          <p:cNvSpPr/>
          <p:nvPr/>
        </p:nvSpPr>
        <p:spPr>
          <a:xfrm>
            <a:off x="169464" y="2919876"/>
            <a:ext cx="5126400" cy="4348757"/>
          </a:xfrm>
          <a:custGeom>
            <a:avLst/>
            <a:gdLst/>
            <a:ahLst/>
            <a:cxnLst/>
            <a:rect l="l" t="t" r="r" b="b"/>
            <a:pathLst>
              <a:path w="5105400" h="2824479">
                <a:moveTo>
                  <a:pt x="5078304" y="2824161"/>
                </a:moveTo>
                <a:lnTo>
                  <a:pt x="27095" y="2824161"/>
                </a:lnTo>
                <a:lnTo>
                  <a:pt x="23110" y="2823368"/>
                </a:lnTo>
                <a:lnTo>
                  <a:pt x="0" y="2797066"/>
                </a:lnTo>
                <a:lnTo>
                  <a:pt x="0" y="0"/>
                </a:lnTo>
                <a:lnTo>
                  <a:pt x="5105399" y="0"/>
                </a:lnTo>
                <a:lnTo>
                  <a:pt x="5105399" y="2797066"/>
                </a:lnTo>
                <a:lnTo>
                  <a:pt x="5078304" y="2824161"/>
                </a:lnTo>
                <a:close/>
              </a:path>
            </a:pathLst>
          </a:custGeom>
          <a:solidFill>
            <a:srgbClr val="EDF4F9"/>
          </a:solidFill>
          <a:ln>
            <a:solidFill>
              <a:srgbClr val="5096C8"/>
            </a:solidFill>
          </a:ln>
        </p:spPr>
        <p:txBody>
          <a:bodyPr wrap="square" lIns="36000" tIns="0" rIns="36000" bIns="36000" rtlCol="0"/>
          <a:lstStyle/>
          <a:p>
            <a:endParaRPr sz="1050" dirty="0">
              <a:latin typeface="游ゴシック Medium" panose="020B0500000000000000" pitchFamily="50" charset="-128"/>
              <a:ea typeface="游ゴシック Medium" panose="020B0500000000000000" pitchFamily="50" charset="-128"/>
            </a:endParaRPr>
          </a:p>
        </p:txBody>
      </p:sp>
      <p:sp>
        <p:nvSpPr>
          <p:cNvPr id="30" name="object 21">
            <a:extLst>
              <a:ext uri="{FF2B5EF4-FFF2-40B4-BE49-F238E27FC236}">
                <a16:creationId xmlns:a16="http://schemas.microsoft.com/office/drawing/2014/main" id="{7C1EF967-883E-839D-089F-F6DADC48C05C}"/>
              </a:ext>
            </a:extLst>
          </p:cNvPr>
          <p:cNvSpPr/>
          <p:nvPr/>
        </p:nvSpPr>
        <p:spPr>
          <a:xfrm>
            <a:off x="5400674" y="2943569"/>
            <a:ext cx="5126400" cy="4329307"/>
          </a:xfrm>
          <a:custGeom>
            <a:avLst/>
            <a:gdLst/>
            <a:ahLst/>
            <a:cxnLst/>
            <a:rect l="l" t="t" r="r" b="b"/>
            <a:pathLst>
              <a:path w="5105400" h="2824479">
                <a:moveTo>
                  <a:pt x="5078304" y="2824161"/>
                </a:moveTo>
                <a:lnTo>
                  <a:pt x="27094" y="2824161"/>
                </a:lnTo>
                <a:lnTo>
                  <a:pt x="23110" y="2823368"/>
                </a:lnTo>
                <a:lnTo>
                  <a:pt x="0" y="2797066"/>
                </a:lnTo>
                <a:lnTo>
                  <a:pt x="0" y="0"/>
                </a:lnTo>
                <a:lnTo>
                  <a:pt x="5105400" y="0"/>
                </a:lnTo>
                <a:lnTo>
                  <a:pt x="5105399" y="2797066"/>
                </a:lnTo>
                <a:lnTo>
                  <a:pt x="5078304" y="2824161"/>
                </a:lnTo>
                <a:close/>
              </a:path>
            </a:pathLst>
          </a:custGeom>
          <a:solidFill>
            <a:srgbClr val="EDF4F9"/>
          </a:solidFill>
          <a:ln>
            <a:solidFill>
              <a:srgbClr val="5096C8"/>
            </a:solidFill>
          </a:ln>
        </p:spPr>
        <p:txBody>
          <a:bodyPr wrap="square" lIns="36000" tIns="0" rIns="36000" bIns="36000" rtlCol="0"/>
          <a:lstStyle/>
          <a:p>
            <a:endParaRPr sz="1050" dirty="0">
              <a:latin typeface="游ゴシック Medium" panose="020B0500000000000000" pitchFamily="50" charset="-128"/>
              <a:ea typeface="游ゴシック Medium" panose="020B0500000000000000" pitchFamily="50" charset="-128"/>
            </a:endParaRPr>
          </a:p>
        </p:txBody>
      </p:sp>
      <p:sp>
        <p:nvSpPr>
          <p:cNvPr id="18" name="object 18"/>
          <p:cNvSpPr txBox="1"/>
          <p:nvPr/>
        </p:nvSpPr>
        <p:spPr>
          <a:xfrm>
            <a:off x="166291" y="5008839"/>
            <a:ext cx="5126435" cy="210758"/>
          </a:xfrm>
          <a:prstGeom prst="rect">
            <a:avLst/>
          </a:prstGeom>
        </p:spPr>
        <p:txBody>
          <a:bodyPr vert="horz" wrap="square" lIns="36000" tIns="12700" rIns="36000" bIns="36000" rtlCol="0">
            <a:spAutoFit/>
          </a:bodyPr>
          <a:lstStyle/>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rPr>
              <a:t>貴社のコア技術や主要サービス、提供価値などを記載してください</a:t>
            </a:r>
          </a:p>
        </p:txBody>
      </p:sp>
      <p:sp>
        <p:nvSpPr>
          <p:cNvPr id="25" name="object 25"/>
          <p:cNvSpPr txBox="1"/>
          <p:nvPr/>
        </p:nvSpPr>
        <p:spPr>
          <a:xfrm>
            <a:off x="5422900" y="4998266"/>
            <a:ext cx="5086404" cy="210758"/>
          </a:xfrm>
          <a:prstGeom prst="rect">
            <a:avLst/>
          </a:prstGeom>
        </p:spPr>
        <p:txBody>
          <a:bodyPr vert="horz" wrap="square" lIns="36000" tIns="12700" rIns="36000" bIns="36000" rtlCol="0">
            <a:spAutoFit/>
          </a:bodyPr>
          <a:lstStyle/>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cs typeface="ＭＳ Ｐゴシック"/>
              </a:rPr>
              <a:t>具体的なソリューション活用方法を記載してください</a:t>
            </a:r>
            <a:endParaRPr lang="ja-JP" altLang="en-US" sz="1050" dirty="0">
              <a:latin typeface="游ゴシック Medium" panose="020B0500000000000000" pitchFamily="50" charset="-128"/>
              <a:ea typeface="游ゴシック Medium" panose="020B0500000000000000" pitchFamily="50" charset="-128"/>
              <a:cs typeface="ＭＳ Ｐゴシック"/>
            </a:endParaRPr>
          </a:p>
        </p:txBody>
      </p:sp>
      <p:graphicFrame>
        <p:nvGraphicFramePr>
          <p:cNvPr id="31" name="object 5">
            <a:extLst>
              <a:ext uri="{FF2B5EF4-FFF2-40B4-BE49-F238E27FC236}">
                <a16:creationId xmlns:a16="http://schemas.microsoft.com/office/drawing/2014/main" id="{EFDB4456-626E-E8A3-900B-6662A176B698}"/>
              </a:ext>
            </a:extLst>
          </p:cNvPr>
          <p:cNvGraphicFramePr>
            <a:graphicFrameLocks noGrp="1"/>
          </p:cNvGraphicFramePr>
          <p:nvPr>
            <p:extLst>
              <p:ext uri="{D42A27DB-BD31-4B8C-83A1-F6EECF244321}">
                <p14:modId xmlns:p14="http://schemas.microsoft.com/office/powerpoint/2010/main" val="3683682411"/>
              </p:ext>
            </p:extLst>
          </p:nvPr>
        </p:nvGraphicFramePr>
        <p:xfrm>
          <a:off x="6489578" y="901700"/>
          <a:ext cx="4024800" cy="1594530"/>
        </p:xfrm>
        <a:graphic>
          <a:graphicData uri="http://schemas.openxmlformats.org/drawingml/2006/table">
            <a:tbl>
              <a:tblPr firstRow="1" bandRow="1">
                <a:tableStyleId>{2D5ABB26-0587-4C30-8999-92F81FD0307C}</a:tableStyleId>
              </a:tblPr>
              <a:tblGrid>
                <a:gridCol w="1399911">
                  <a:extLst>
                    <a:ext uri="{9D8B030D-6E8A-4147-A177-3AD203B41FA5}">
                      <a16:colId xmlns:a16="http://schemas.microsoft.com/office/drawing/2014/main" val="20000"/>
                    </a:ext>
                  </a:extLst>
                </a:gridCol>
                <a:gridCol w="2624889">
                  <a:extLst>
                    <a:ext uri="{9D8B030D-6E8A-4147-A177-3AD203B41FA5}">
                      <a16:colId xmlns:a16="http://schemas.microsoft.com/office/drawing/2014/main" val="20001"/>
                    </a:ext>
                  </a:extLst>
                </a:gridCol>
              </a:tblGrid>
              <a:tr h="797265">
                <a:tc>
                  <a:txBody>
                    <a:bodyPr/>
                    <a:lstStyle/>
                    <a:p>
                      <a:pPr marL="83185" algn="ctr">
                        <a:lnSpc>
                          <a:spcPct val="100000"/>
                        </a:lnSpc>
                        <a:spcBef>
                          <a:spcPts val="635"/>
                        </a:spcBef>
                      </a:pPr>
                      <a:r>
                        <a:rPr lang="ja-JP" altLang="en-US" sz="900" b="1" spc="145" dirty="0">
                          <a:latin typeface="游ゴシック Medium" panose="020B0500000000000000" pitchFamily="50" charset="-128"/>
                          <a:ea typeface="游ゴシック Medium" panose="020B0500000000000000" pitchFamily="50" charset="-128"/>
                          <a:cs typeface="Malgun Gothic"/>
                        </a:rPr>
                        <a:t>フィールド</a:t>
                      </a:r>
                      <a:endParaRPr lang="en-US" altLang="ja-JP" sz="900" b="1" spc="145" dirty="0">
                        <a:latin typeface="游ゴシック Medium" panose="020B0500000000000000" pitchFamily="50" charset="-128"/>
                        <a:ea typeface="游ゴシック Medium" panose="020B0500000000000000" pitchFamily="50" charset="-128"/>
                        <a:cs typeface="Malgun Gothic"/>
                      </a:endParaRPr>
                    </a:p>
                  </a:txBody>
                  <a:tcPr marL="0" marR="0" marT="80645" marB="0" anchor="ctr">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dirty="0">
                        <a:latin typeface="Times New Roman"/>
                        <a:cs typeface="Times New Roman"/>
                      </a:endParaRPr>
                    </a:p>
                  </a:txBody>
                  <a:tcPr marL="0" marR="0" marT="0" marB="0" anchor="ctr">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0"/>
                  </a:ext>
                </a:extLst>
              </a:tr>
              <a:tr h="797265">
                <a:tc>
                  <a:txBody>
                    <a:bodyPr/>
                    <a:lstStyle/>
                    <a:p>
                      <a:pPr marL="83185" algn="ctr">
                        <a:lnSpc>
                          <a:spcPct val="100000"/>
                        </a:lnSpc>
                        <a:spcBef>
                          <a:spcPts val="660"/>
                        </a:spcBef>
                      </a:pPr>
                      <a:r>
                        <a:rPr lang="ja-JP" altLang="en-US" sz="900" b="1" dirty="0">
                          <a:latin typeface="游ゴシック Medium" panose="020B0500000000000000" pitchFamily="50" charset="-128"/>
                          <a:ea typeface="游ゴシック Medium" panose="020B0500000000000000" pitchFamily="50" charset="-128"/>
                          <a:cs typeface="Malgun Gothic"/>
                        </a:rPr>
                        <a:t>実証実験テーマ</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83820" marB="0" anchor="ctr">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solidFill>
                      <a:srgbClr val="94BDD9">
                        <a:alpha val="19999"/>
                      </a:srgbClr>
                    </a:solidFill>
                  </a:tcPr>
                </a:tc>
                <a:tc>
                  <a:txBody>
                    <a:bodyPr/>
                    <a:lstStyle/>
                    <a:p>
                      <a:pPr>
                        <a:lnSpc>
                          <a:spcPct val="100000"/>
                        </a:lnSpc>
                      </a:pPr>
                      <a:endParaRPr sz="1200" dirty="0">
                        <a:latin typeface="Times New Roman"/>
                        <a:cs typeface="Times New Roman"/>
                      </a:endParaRPr>
                    </a:p>
                  </a:txBody>
                  <a:tcPr marL="0" marR="0" marT="0" marB="0" anchor="ctr">
                    <a:lnL w="12700" cap="flat" cmpd="sng" algn="ctr">
                      <a:solidFill>
                        <a:srgbClr val="A7C9E3"/>
                      </a:solidFill>
                      <a:prstDash val="solid"/>
                      <a:round/>
                      <a:headEnd type="none" w="med" len="med"/>
                      <a:tailEnd type="none" w="med" len="med"/>
                    </a:lnL>
                    <a:lnR w="12700" cap="flat" cmpd="sng" algn="ctr">
                      <a:solidFill>
                        <a:srgbClr val="A7C9E3"/>
                      </a:solidFill>
                      <a:prstDash val="solid"/>
                      <a:round/>
                      <a:headEnd type="none" w="med" len="med"/>
                      <a:tailEnd type="none" w="med" len="med"/>
                    </a:lnR>
                    <a:lnT w="12700" cap="flat" cmpd="sng" algn="ctr">
                      <a:solidFill>
                        <a:srgbClr val="A7C9E3"/>
                      </a:solidFill>
                      <a:prstDash val="solid"/>
                      <a:round/>
                      <a:headEnd type="none" w="med" len="med"/>
                      <a:tailEnd type="none" w="med" len="med"/>
                    </a:lnT>
                    <a:lnB w="12700" cap="flat" cmpd="sng" algn="ctr">
                      <a:solidFill>
                        <a:srgbClr val="A7C9E3"/>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2" name="object 12"/>
          <p:cNvSpPr/>
          <p:nvPr/>
        </p:nvSpPr>
        <p:spPr>
          <a:xfrm>
            <a:off x="166292" y="2711450"/>
            <a:ext cx="5126435" cy="238125"/>
          </a:xfrm>
          <a:custGeom>
            <a:avLst/>
            <a:gdLst/>
            <a:ahLst/>
            <a:cxnLst/>
            <a:rect l="l" t="t" r="r" b="b"/>
            <a:pathLst>
              <a:path w="5114925" h="238125">
                <a:moveTo>
                  <a:pt x="5114924" y="238124"/>
                </a:moveTo>
                <a:lnTo>
                  <a:pt x="0" y="238124"/>
                </a:lnTo>
                <a:lnTo>
                  <a:pt x="0" y="31225"/>
                </a:lnTo>
                <a:lnTo>
                  <a:pt x="26633" y="913"/>
                </a:lnTo>
                <a:lnTo>
                  <a:pt x="31226" y="0"/>
                </a:lnTo>
                <a:lnTo>
                  <a:pt x="5083698" y="0"/>
                </a:lnTo>
                <a:lnTo>
                  <a:pt x="5114010" y="26633"/>
                </a:lnTo>
                <a:lnTo>
                  <a:pt x="5114924" y="238124"/>
                </a:lnTo>
                <a:close/>
              </a:path>
            </a:pathLst>
          </a:custGeom>
          <a:solidFill>
            <a:srgbClr val="5096C8"/>
          </a:solidFill>
          <a:ln>
            <a:solidFill>
              <a:srgbClr val="5096C8"/>
            </a:solidFill>
          </a:ln>
        </p:spPr>
        <p:txBody>
          <a:bodyPr wrap="square" lIns="36000" tIns="0" rIns="36000" bIns="36000" rtlCol="0" anchor="ctr"/>
          <a:lstStyle/>
          <a:p>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algun Gothic"/>
              </a:rPr>
              <a:t>　事</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業概</a:t>
            </a:r>
            <a:r>
              <a:rPr lang="ja-JP" altLang="en-US" sz="1050" b="1" spc="70" dirty="0">
                <a:solidFill>
                  <a:srgbClr val="FFFFFF"/>
                </a:solidFill>
                <a:latin typeface="游ゴシック Medium" panose="020B0500000000000000" pitchFamily="50" charset="-128"/>
                <a:ea typeface="游ゴシック Medium" panose="020B0500000000000000" pitchFamily="50" charset="-128"/>
                <a:cs typeface="Malgun Gothic"/>
              </a:rPr>
              <a:t>要</a:t>
            </a:r>
            <a:endParaRPr sz="1050" dirty="0">
              <a:latin typeface="游ゴシック Medium" panose="020B0500000000000000" pitchFamily="50" charset="-128"/>
              <a:ea typeface="游ゴシック Medium" panose="020B0500000000000000" pitchFamily="50" charset="-128"/>
            </a:endParaRPr>
          </a:p>
        </p:txBody>
      </p:sp>
      <p:sp>
        <p:nvSpPr>
          <p:cNvPr id="19" name="object 19"/>
          <p:cNvSpPr/>
          <p:nvPr/>
        </p:nvSpPr>
        <p:spPr>
          <a:xfrm>
            <a:off x="5400673" y="2711450"/>
            <a:ext cx="5126400" cy="238125"/>
          </a:xfrm>
          <a:custGeom>
            <a:avLst/>
            <a:gdLst/>
            <a:ahLst/>
            <a:cxnLst/>
            <a:rect l="l" t="t" r="r" b="b"/>
            <a:pathLst>
              <a:path w="5114925" h="238125">
                <a:moveTo>
                  <a:pt x="5114925" y="238124"/>
                </a:moveTo>
                <a:lnTo>
                  <a:pt x="0" y="238124"/>
                </a:lnTo>
                <a:lnTo>
                  <a:pt x="0" y="31225"/>
                </a:lnTo>
                <a:lnTo>
                  <a:pt x="26634" y="913"/>
                </a:lnTo>
                <a:lnTo>
                  <a:pt x="31226" y="0"/>
                </a:lnTo>
                <a:lnTo>
                  <a:pt x="5083698" y="0"/>
                </a:lnTo>
                <a:lnTo>
                  <a:pt x="5114010" y="26633"/>
                </a:lnTo>
                <a:lnTo>
                  <a:pt x="5114925" y="238124"/>
                </a:lnTo>
                <a:close/>
              </a:path>
            </a:pathLst>
          </a:custGeom>
          <a:solidFill>
            <a:srgbClr val="5096C8"/>
          </a:solidFill>
          <a:ln>
            <a:solidFill>
              <a:srgbClr val="5096C8"/>
            </a:solidFill>
          </a:ln>
        </p:spPr>
        <p:txBody>
          <a:bodyPr wrap="square" lIns="36000" tIns="0" rIns="36000" bIns="36000" rtlCol="0" anchor="ctr"/>
          <a:lstStyle/>
          <a:p>
            <a:r>
              <a:rPr lang="ja-JP" altLang="en-US" sz="1050" b="1" spc="-105" dirty="0">
                <a:solidFill>
                  <a:srgbClr val="FFFFFF"/>
                </a:solidFill>
                <a:latin typeface="游ゴシック Medium" panose="020B0500000000000000" pitchFamily="50" charset="-128"/>
                <a:ea typeface="游ゴシック Medium" panose="020B0500000000000000" pitchFamily="50" charset="-128"/>
                <a:cs typeface="Microsoft JhengHei"/>
              </a:rPr>
              <a:t>　フィールド</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企業</a:t>
            </a:r>
            <a:r>
              <a:rPr lang="ja-JP" altLang="en-US" sz="1050" b="1" spc="120" dirty="0">
                <a:solidFill>
                  <a:srgbClr val="FFFFFF"/>
                </a:solidFill>
                <a:latin typeface="游ゴシック Medium" panose="020B0500000000000000" pitchFamily="50" charset="-128"/>
                <a:ea typeface="游ゴシック Medium" panose="020B0500000000000000" pitchFamily="50" charset="-128"/>
                <a:cs typeface="Microsoft JhengHei"/>
              </a:rPr>
              <a:t>の</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algun Gothic"/>
              </a:rPr>
              <a:t>課</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題</a:t>
            </a:r>
            <a:r>
              <a:rPr lang="ja-JP" altLang="en-US" sz="1050" b="1" spc="45" dirty="0">
                <a:solidFill>
                  <a:srgbClr val="FFFFFF"/>
                </a:solidFill>
                <a:latin typeface="游ゴシック Medium" panose="020B0500000000000000" pitchFamily="50" charset="-128"/>
                <a:ea typeface="游ゴシック Medium" panose="020B0500000000000000" pitchFamily="50" charset="-128"/>
                <a:cs typeface="Microsoft JhengHei"/>
              </a:rPr>
              <a:t>に</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対</a:t>
            </a:r>
            <a:r>
              <a:rPr lang="ja-JP" altLang="en-US" sz="1050" b="1" spc="45" dirty="0">
                <a:solidFill>
                  <a:srgbClr val="FFFFFF"/>
                </a:solidFill>
                <a:latin typeface="游ゴシック Medium" panose="020B0500000000000000" pitchFamily="50" charset="-128"/>
                <a:ea typeface="游ゴシック Medium" panose="020B0500000000000000" pitchFamily="50" charset="-128"/>
                <a:cs typeface="Microsoft JhengHei"/>
              </a:rPr>
              <a:t>す</a:t>
            </a:r>
            <a:r>
              <a:rPr lang="ja-JP" altLang="en-US" sz="1050" b="1" spc="-30" dirty="0">
                <a:solidFill>
                  <a:srgbClr val="FFFFFF"/>
                </a:solidFill>
                <a:latin typeface="游ゴシック Medium" panose="020B0500000000000000" pitchFamily="50" charset="-128"/>
                <a:ea typeface="游ゴシック Medium" panose="020B0500000000000000" pitchFamily="50" charset="-128"/>
                <a:cs typeface="Microsoft JhengHei"/>
              </a:rPr>
              <a:t>る</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algun Gothic"/>
              </a:rPr>
              <a:t>具</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体</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algun Gothic"/>
              </a:rPr>
              <a:t>的</a:t>
            </a:r>
            <a:r>
              <a:rPr lang="ja-JP" altLang="en-US" sz="1050" b="1" spc="45" dirty="0">
                <a:solidFill>
                  <a:srgbClr val="FFFFFF"/>
                </a:solidFill>
                <a:latin typeface="游ゴシック Medium" panose="020B0500000000000000" pitchFamily="50" charset="-128"/>
                <a:ea typeface="游ゴシック Medium" panose="020B0500000000000000" pitchFamily="50" charset="-128"/>
                <a:cs typeface="Microsoft JhengHei"/>
              </a:rPr>
              <a:t>な</a:t>
            </a:r>
            <a:r>
              <a:rPr lang="ja-JP" altLang="en-US" sz="1050" b="1" spc="-105" dirty="0">
                <a:solidFill>
                  <a:srgbClr val="FFFFFF"/>
                </a:solidFill>
                <a:latin typeface="游ゴシック Medium" panose="020B0500000000000000" pitchFamily="50" charset="-128"/>
                <a:ea typeface="游ゴシック Medium" panose="020B0500000000000000" pitchFamily="50" charset="-128"/>
                <a:cs typeface="Microsoft JhengHei"/>
              </a:rPr>
              <a:t>ソ</a:t>
            </a:r>
            <a:r>
              <a:rPr lang="ja-JP" altLang="en-US" sz="1050" b="1" spc="-180" dirty="0">
                <a:solidFill>
                  <a:srgbClr val="FFFFFF"/>
                </a:solidFill>
                <a:latin typeface="游ゴシック Medium" panose="020B0500000000000000" pitchFamily="50" charset="-128"/>
                <a:ea typeface="游ゴシック Medium" panose="020B0500000000000000" pitchFamily="50" charset="-128"/>
                <a:cs typeface="Microsoft JhengHei"/>
              </a:rPr>
              <a:t>リ</a:t>
            </a:r>
            <a:r>
              <a:rPr lang="ja-JP" altLang="en-US" sz="1050" b="1" spc="-105" dirty="0">
                <a:solidFill>
                  <a:srgbClr val="FFFFFF"/>
                </a:solidFill>
                <a:latin typeface="游ゴシック Medium" panose="020B0500000000000000" pitchFamily="50" charset="-128"/>
                <a:ea typeface="游ゴシック Medium" panose="020B0500000000000000" pitchFamily="50" charset="-128"/>
                <a:cs typeface="Microsoft JhengHei"/>
              </a:rPr>
              <a:t>ュ</a:t>
            </a:r>
            <a:r>
              <a:rPr lang="ja-JP" altLang="en-US" sz="1050" b="1" spc="45" dirty="0">
                <a:solidFill>
                  <a:srgbClr val="FFFFFF"/>
                </a:solidFill>
                <a:latin typeface="游ゴシック Medium" panose="020B0500000000000000" pitchFamily="50" charset="-128"/>
                <a:ea typeface="游ゴシック Medium" panose="020B0500000000000000" pitchFamily="50" charset="-128"/>
                <a:cs typeface="Microsoft JhengHei"/>
              </a:rPr>
              <a:t>ーシ</a:t>
            </a:r>
            <a:r>
              <a:rPr lang="ja-JP" altLang="en-US" sz="1050" b="1" spc="-254" dirty="0">
                <a:solidFill>
                  <a:srgbClr val="FFFFFF"/>
                </a:solidFill>
                <a:latin typeface="游ゴシック Medium" panose="020B0500000000000000" pitchFamily="50" charset="-128"/>
                <a:ea typeface="游ゴシック Medium" panose="020B0500000000000000" pitchFamily="50" charset="-128"/>
                <a:cs typeface="Microsoft JhengHei"/>
              </a:rPr>
              <a:t>ョ</a:t>
            </a:r>
            <a:r>
              <a:rPr lang="ja-JP" altLang="en-US" sz="1050" b="1" spc="-30" dirty="0">
                <a:solidFill>
                  <a:srgbClr val="FFFFFF"/>
                </a:solidFill>
                <a:latin typeface="游ゴシック Medium" panose="020B0500000000000000" pitchFamily="50" charset="-128"/>
                <a:ea typeface="游ゴシック Medium" panose="020B0500000000000000" pitchFamily="50" charset="-128"/>
                <a:cs typeface="Microsoft JhengHei"/>
              </a:rPr>
              <a:t>ン</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algun Gothic"/>
              </a:rPr>
              <a:t>活用</a:t>
            </a:r>
            <a:r>
              <a:rPr lang="ja-JP" altLang="en-US" sz="1050" b="1" spc="170" dirty="0">
                <a:solidFill>
                  <a:srgbClr val="FFFFFF"/>
                </a:solidFill>
                <a:latin typeface="游ゴシック Medium" panose="020B0500000000000000" pitchFamily="50" charset="-128"/>
                <a:ea typeface="游ゴシック Medium" panose="020B0500000000000000" pitchFamily="50" charset="-128"/>
                <a:cs typeface="Microsoft JhengHei"/>
              </a:rPr>
              <a:t>方</a:t>
            </a:r>
            <a:r>
              <a:rPr lang="ja-JP" altLang="en-US" sz="1050" b="1" spc="120" dirty="0">
                <a:solidFill>
                  <a:srgbClr val="FFFFFF"/>
                </a:solidFill>
                <a:latin typeface="游ゴシック Medium" panose="020B0500000000000000" pitchFamily="50" charset="-128"/>
                <a:ea typeface="游ゴシック Medium" panose="020B0500000000000000" pitchFamily="50" charset="-128"/>
                <a:cs typeface="Malgun Gothic"/>
              </a:rPr>
              <a:t>法</a:t>
            </a:r>
            <a:endParaRPr lang="ja-JP" altLang="en-US" sz="1050" dirty="0">
              <a:latin typeface="游ゴシック Medium" panose="020B0500000000000000" pitchFamily="50" charset="-128"/>
              <a:ea typeface="游ゴシック Medium" panose="020B0500000000000000" pitchFamily="50" charset="-128"/>
              <a:cs typeface="Malgun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9465" y="176311"/>
            <a:ext cx="10334624" cy="263534"/>
          </a:xfrm>
          <a:prstGeom prst="rect">
            <a:avLst/>
          </a:prstGeom>
        </p:spPr>
        <p:txBody>
          <a:bodyPr vert="horz" wrap="square" lIns="0" tIns="17145" rIns="0" bIns="0" rtlCol="0">
            <a:spAutoFit/>
          </a:bodyPr>
          <a:lstStyle/>
          <a:p>
            <a:pPr marL="12700">
              <a:lnSpc>
                <a:spcPct val="100000"/>
              </a:lnSpc>
              <a:spcBef>
                <a:spcPts val="135"/>
              </a:spcBef>
            </a:pPr>
            <a:r>
              <a:rPr lang="ja-JP" altLang="en-US" sz="1600" spc="185" dirty="0">
                <a:latin typeface="游ゴシック Medium" panose="020B0500000000000000" pitchFamily="50" charset="-128"/>
                <a:ea typeface="游ゴシック Medium" panose="020B0500000000000000" pitchFamily="50" charset="-128"/>
                <a:cs typeface="Malgun Gothic"/>
              </a:rPr>
              <a:t>あいちデジタルアイランド（先端デジタル技術活用促進事業）応募様式</a:t>
            </a:r>
            <a:r>
              <a:rPr lang="en-US" altLang="ja-JP" sz="1600" spc="185" dirty="0">
                <a:latin typeface="游ゴシック Medium" panose="020B0500000000000000" pitchFamily="50" charset="-128"/>
                <a:ea typeface="游ゴシック Medium" panose="020B0500000000000000" pitchFamily="50" charset="-128"/>
                <a:cs typeface="Malgun Gothic"/>
              </a:rPr>
              <a:t>2/2</a:t>
            </a:r>
            <a:endParaRPr sz="1400" dirty="0">
              <a:latin typeface="Trebuchet MS"/>
              <a:cs typeface="Trebuchet MS"/>
            </a:endParaRPr>
          </a:p>
        </p:txBody>
      </p:sp>
      <p:sp>
        <p:nvSpPr>
          <p:cNvPr id="3" name="object 3"/>
          <p:cNvSpPr/>
          <p:nvPr/>
        </p:nvSpPr>
        <p:spPr>
          <a:xfrm>
            <a:off x="180974" y="576262"/>
            <a:ext cx="10334625" cy="0"/>
          </a:xfrm>
          <a:custGeom>
            <a:avLst/>
            <a:gdLst/>
            <a:ahLst/>
            <a:cxnLst/>
            <a:rect l="l" t="t" r="r" b="b"/>
            <a:pathLst>
              <a:path w="10334625">
                <a:moveTo>
                  <a:pt x="0" y="0"/>
                </a:moveTo>
                <a:lnTo>
                  <a:pt x="10334624" y="0"/>
                </a:lnTo>
              </a:path>
            </a:pathLst>
          </a:custGeom>
          <a:ln w="9524">
            <a:solidFill>
              <a:srgbClr val="283295"/>
            </a:solidFill>
          </a:ln>
        </p:spPr>
        <p:txBody>
          <a:bodyPr wrap="square" lIns="0" tIns="0" rIns="0" bIns="0" rtlCol="0"/>
          <a:lstStyle/>
          <a:p>
            <a:endParaRPr/>
          </a:p>
        </p:txBody>
      </p:sp>
      <p:sp>
        <p:nvSpPr>
          <p:cNvPr id="5" name="object 5"/>
          <p:cNvSpPr/>
          <p:nvPr/>
        </p:nvSpPr>
        <p:spPr>
          <a:xfrm>
            <a:off x="187245" y="654050"/>
            <a:ext cx="10328400" cy="238125"/>
          </a:xfrm>
          <a:custGeom>
            <a:avLst/>
            <a:gdLst/>
            <a:ahLst/>
            <a:cxnLst/>
            <a:rect l="l" t="t" r="r" b="b"/>
            <a:pathLst>
              <a:path w="10334625" h="238125">
                <a:moveTo>
                  <a:pt x="10334624" y="238124"/>
                </a:moveTo>
                <a:lnTo>
                  <a:pt x="0" y="238124"/>
                </a:lnTo>
                <a:lnTo>
                  <a:pt x="0" y="31225"/>
                </a:lnTo>
                <a:lnTo>
                  <a:pt x="26633" y="913"/>
                </a:lnTo>
                <a:lnTo>
                  <a:pt x="31226" y="0"/>
                </a:lnTo>
                <a:lnTo>
                  <a:pt x="10303397" y="0"/>
                </a:lnTo>
                <a:lnTo>
                  <a:pt x="10333709" y="26633"/>
                </a:lnTo>
                <a:lnTo>
                  <a:pt x="10334624" y="238124"/>
                </a:lnTo>
                <a:close/>
              </a:path>
            </a:pathLst>
          </a:custGeom>
          <a:solidFill>
            <a:srgbClr val="5096C8"/>
          </a:solidFill>
          <a:ln>
            <a:solidFill>
              <a:srgbClr val="5096C8"/>
            </a:solidFill>
          </a:ln>
        </p:spPr>
        <p:txBody>
          <a:bodyPr wrap="square" lIns="0" tIns="0" rIns="0" bIns="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マッチング後の想定実証スケジュール（</a:t>
            </a:r>
            <a:r>
              <a:rPr lang="en-US" altLang="ja-JP" sz="1050" b="1" dirty="0">
                <a:solidFill>
                  <a:schemeClr val="bg1"/>
                </a:solidFill>
                <a:latin typeface="游ゴシック Medium" panose="020B0500000000000000" pitchFamily="50" charset="-128"/>
                <a:ea typeface="游ゴシック Medium" panose="020B0500000000000000" pitchFamily="50" charset="-128"/>
              </a:rPr>
              <a:t>2026</a:t>
            </a:r>
            <a:r>
              <a:rPr lang="ja-JP" altLang="en-US" sz="1050" b="1" dirty="0">
                <a:solidFill>
                  <a:schemeClr val="bg1"/>
                </a:solidFill>
                <a:latin typeface="游ゴシック Medium" panose="020B0500000000000000" pitchFamily="50" charset="-128"/>
                <a:ea typeface="游ゴシック Medium" panose="020B0500000000000000" pitchFamily="50" charset="-128"/>
              </a:rPr>
              <a:t>年</a:t>
            </a:r>
            <a:r>
              <a:rPr lang="en-US" altLang="ja-JP" sz="1050" b="1" dirty="0">
                <a:solidFill>
                  <a:schemeClr val="bg1"/>
                </a:solidFill>
                <a:latin typeface="游ゴシック Medium" panose="020B0500000000000000" pitchFamily="50" charset="-128"/>
                <a:ea typeface="游ゴシック Medium" panose="020B0500000000000000" pitchFamily="50" charset="-128"/>
              </a:rPr>
              <a:t>5</a:t>
            </a:r>
            <a:r>
              <a:rPr lang="ja-JP" altLang="en-US" sz="1050" b="1" dirty="0">
                <a:solidFill>
                  <a:schemeClr val="bg1"/>
                </a:solidFill>
                <a:latin typeface="游ゴシック Medium" panose="020B0500000000000000" pitchFamily="50" charset="-128"/>
                <a:ea typeface="游ゴシック Medium" panose="020B0500000000000000" pitchFamily="50" charset="-128"/>
              </a:rPr>
              <a:t>月～</a:t>
            </a:r>
            <a:r>
              <a:rPr lang="en-US" altLang="ja-JP" sz="1050" b="1" dirty="0">
                <a:solidFill>
                  <a:schemeClr val="bg1"/>
                </a:solidFill>
                <a:latin typeface="游ゴシック Medium" panose="020B0500000000000000" pitchFamily="50" charset="-128"/>
                <a:ea typeface="游ゴシック Medium" panose="020B0500000000000000" pitchFamily="50" charset="-128"/>
              </a:rPr>
              <a:t>2026</a:t>
            </a:r>
            <a:r>
              <a:rPr lang="ja-JP" altLang="en-US" sz="1050" b="1" dirty="0">
                <a:solidFill>
                  <a:schemeClr val="bg1"/>
                </a:solidFill>
                <a:latin typeface="游ゴシック Medium" panose="020B0500000000000000" pitchFamily="50" charset="-128"/>
                <a:ea typeface="游ゴシック Medium" panose="020B0500000000000000" pitchFamily="50" charset="-128"/>
              </a:rPr>
              <a:t>年</a:t>
            </a:r>
            <a:r>
              <a:rPr lang="en-US" altLang="ja-JP" sz="1050" b="1" dirty="0">
                <a:solidFill>
                  <a:schemeClr val="bg1"/>
                </a:solidFill>
                <a:latin typeface="游ゴシック Medium" panose="020B0500000000000000" pitchFamily="50" charset="-128"/>
                <a:ea typeface="游ゴシック Medium" panose="020B0500000000000000" pitchFamily="50" charset="-128"/>
              </a:rPr>
              <a:t>12</a:t>
            </a:r>
            <a:r>
              <a:rPr lang="ja-JP" altLang="en-US" sz="1050" b="1" dirty="0">
                <a:solidFill>
                  <a:schemeClr val="bg1"/>
                </a:solidFill>
                <a:latin typeface="游ゴシック Medium" panose="020B0500000000000000" pitchFamily="50" charset="-128"/>
                <a:ea typeface="游ゴシック Medium" panose="020B0500000000000000" pitchFamily="50" charset="-128"/>
              </a:rPr>
              <a:t>月）</a:t>
            </a:r>
          </a:p>
        </p:txBody>
      </p:sp>
      <p:graphicFrame>
        <p:nvGraphicFramePr>
          <p:cNvPr id="15" name="object 15"/>
          <p:cNvGraphicFramePr>
            <a:graphicFrameLocks noGrp="1"/>
          </p:cNvGraphicFramePr>
          <p:nvPr>
            <p:extLst>
              <p:ext uri="{D42A27DB-BD31-4B8C-83A1-F6EECF244321}">
                <p14:modId xmlns:p14="http://schemas.microsoft.com/office/powerpoint/2010/main" val="399407826"/>
              </p:ext>
            </p:extLst>
          </p:nvPr>
        </p:nvGraphicFramePr>
        <p:xfrm>
          <a:off x="187245" y="892175"/>
          <a:ext cx="10328402" cy="3450706"/>
        </p:xfrm>
        <a:graphic>
          <a:graphicData uri="http://schemas.openxmlformats.org/drawingml/2006/table">
            <a:tbl>
              <a:tblPr firstRow="1" bandRow="1">
                <a:tableStyleId>{2D5ABB26-0587-4C30-8999-92F81FD0307C}</a:tableStyleId>
              </a:tblPr>
              <a:tblGrid>
                <a:gridCol w="2072620">
                  <a:extLst>
                    <a:ext uri="{9D8B030D-6E8A-4147-A177-3AD203B41FA5}">
                      <a16:colId xmlns:a16="http://schemas.microsoft.com/office/drawing/2014/main" val="20000"/>
                    </a:ext>
                  </a:extLst>
                </a:gridCol>
                <a:gridCol w="1031667">
                  <a:extLst>
                    <a:ext uri="{9D8B030D-6E8A-4147-A177-3AD203B41FA5}">
                      <a16:colId xmlns:a16="http://schemas.microsoft.com/office/drawing/2014/main" val="3720984852"/>
                    </a:ext>
                  </a:extLst>
                </a:gridCol>
                <a:gridCol w="1031667">
                  <a:extLst>
                    <a:ext uri="{9D8B030D-6E8A-4147-A177-3AD203B41FA5}">
                      <a16:colId xmlns:a16="http://schemas.microsoft.com/office/drawing/2014/main" val="2534290571"/>
                    </a:ext>
                  </a:extLst>
                </a:gridCol>
                <a:gridCol w="1031667">
                  <a:extLst>
                    <a:ext uri="{9D8B030D-6E8A-4147-A177-3AD203B41FA5}">
                      <a16:colId xmlns:a16="http://schemas.microsoft.com/office/drawing/2014/main" val="20001"/>
                    </a:ext>
                  </a:extLst>
                </a:gridCol>
                <a:gridCol w="1031667">
                  <a:extLst>
                    <a:ext uri="{9D8B030D-6E8A-4147-A177-3AD203B41FA5}">
                      <a16:colId xmlns:a16="http://schemas.microsoft.com/office/drawing/2014/main" val="20002"/>
                    </a:ext>
                  </a:extLst>
                </a:gridCol>
                <a:gridCol w="1031667">
                  <a:extLst>
                    <a:ext uri="{9D8B030D-6E8A-4147-A177-3AD203B41FA5}">
                      <a16:colId xmlns:a16="http://schemas.microsoft.com/office/drawing/2014/main" val="20003"/>
                    </a:ext>
                  </a:extLst>
                </a:gridCol>
                <a:gridCol w="1031667">
                  <a:extLst>
                    <a:ext uri="{9D8B030D-6E8A-4147-A177-3AD203B41FA5}">
                      <a16:colId xmlns:a16="http://schemas.microsoft.com/office/drawing/2014/main" val="20004"/>
                    </a:ext>
                  </a:extLst>
                </a:gridCol>
                <a:gridCol w="1031667">
                  <a:extLst>
                    <a:ext uri="{9D8B030D-6E8A-4147-A177-3AD203B41FA5}">
                      <a16:colId xmlns:a16="http://schemas.microsoft.com/office/drawing/2014/main" val="20005"/>
                    </a:ext>
                  </a:extLst>
                </a:gridCol>
                <a:gridCol w="1034113">
                  <a:extLst>
                    <a:ext uri="{9D8B030D-6E8A-4147-A177-3AD203B41FA5}">
                      <a16:colId xmlns:a16="http://schemas.microsoft.com/office/drawing/2014/main" val="20006"/>
                    </a:ext>
                  </a:extLst>
                </a:gridCol>
              </a:tblGrid>
              <a:tr h="235071">
                <a:tc>
                  <a:txBody>
                    <a:bodyPr/>
                    <a:lstStyle/>
                    <a:p>
                      <a:pPr algn="ctr">
                        <a:lnSpc>
                          <a:spcPct val="100000"/>
                        </a:lnSpc>
                        <a:spcBef>
                          <a:spcPts val="50"/>
                        </a:spcBef>
                      </a:pPr>
                      <a:r>
                        <a:rPr lang="ja-JP" altLang="en-US" sz="900" b="1" dirty="0">
                          <a:latin typeface="游ゴシック Medium" panose="020B0500000000000000" pitchFamily="50" charset="-128"/>
                          <a:ea typeface="游ゴシック Medium" panose="020B0500000000000000" pitchFamily="50" charset="-128"/>
                          <a:cs typeface="Malgun Gothic"/>
                        </a:rPr>
                        <a:t>実施項目</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635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marL="0" algn="ctr">
                        <a:lnSpc>
                          <a:spcPct val="100000"/>
                        </a:lnSpc>
                      </a:pPr>
                      <a:r>
                        <a:rPr lang="en-US" sz="900" b="1" dirty="0">
                          <a:latin typeface="游ゴシック Medium" panose="020B0500000000000000" pitchFamily="50" charset="-128"/>
                          <a:ea typeface="游ゴシック Medium" panose="020B0500000000000000" pitchFamily="50" charset="-128"/>
                          <a:cs typeface="Malgun Gothic"/>
                        </a:rPr>
                        <a:t>2026</a:t>
                      </a:r>
                      <a:r>
                        <a:rPr lang="ja-JP" altLang="en-US" sz="900" b="1" dirty="0">
                          <a:latin typeface="游ゴシック Medium" panose="020B0500000000000000" pitchFamily="50" charset="-128"/>
                          <a:ea typeface="游ゴシック Medium" panose="020B0500000000000000" pitchFamily="50" charset="-128"/>
                          <a:cs typeface="Malgun Gothic"/>
                        </a:rPr>
                        <a:t>年</a:t>
                      </a:r>
                      <a:r>
                        <a:rPr lang="en-US" altLang="ja-JP" sz="900" b="1" dirty="0">
                          <a:latin typeface="游ゴシック Medium" panose="020B0500000000000000" pitchFamily="50" charset="-128"/>
                          <a:ea typeface="游ゴシック Medium" panose="020B0500000000000000" pitchFamily="50" charset="-128"/>
                          <a:cs typeface="Malgun Gothic"/>
                        </a:rPr>
                        <a:t>5</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marL="0" algn="ctr">
                        <a:lnSpc>
                          <a:spcPct val="100000"/>
                        </a:lnSpc>
                      </a:pPr>
                      <a:r>
                        <a:rPr lang="en-US" sz="900" b="1" dirty="0">
                          <a:latin typeface="游ゴシック Medium" panose="020B0500000000000000" pitchFamily="50" charset="-128"/>
                          <a:ea typeface="游ゴシック Medium" panose="020B0500000000000000" pitchFamily="50" charset="-128"/>
                          <a:cs typeface="Malgun Gothic"/>
                        </a:rPr>
                        <a:t>6</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marL="0" algn="ctr">
                        <a:lnSpc>
                          <a:spcPct val="100000"/>
                        </a:lnSpc>
                      </a:pPr>
                      <a:r>
                        <a:rPr lang="en-US" sz="900" b="1" dirty="0">
                          <a:latin typeface="游ゴシック Medium" panose="020B0500000000000000" pitchFamily="50" charset="-128"/>
                          <a:ea typeface="游ゴシック Medium" panose="020B0500000000000000" pitchFamily="50" charset="-128"/>
                          <a:cs typeface="Malgun Gothic"/>
                        </a:rPr>
                        <a:t>7</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algn="ctr">
                        <a:lnSpc>
                          <a:spcPct val="100000"/>
                        </a:lnSpc>
                        <a:spcBef>
                          <a:spcPts val="40"/>
                        </a:spcBef>
                      </a:pPr>
                      <a:r>
                        <a:rPr lang="en-US" sz="900" b="1" dirty="0">
                          <a:latin typeface="游ゴシック Medium" panose="020B0500000000000000" pitchFamily="50" charset="-128"/>
                          <a:ea typeface="游ゴシック Medium" panose="020B0500000000000000" pitchFamily="50" charset="-128"/>
                          <a:cs typeface="Malgun Gothic"/>
                        </a:rPr>
                        <a:t>8</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algn="ctr">
                        <a:lnSpc>
                          <a:spcPct val="100000"/>
                        </a:lnSpc>
                        <a:spcBef>
                          <a:spcPts val="40"/>
                        </a:spcBef>
                      </a:pPr>
                      <a:r>
                        <a:rPr lang="en-US" sz="900" b="1" dirty="0">
                          <a:latin typeface="游ゴシック Medium" panose="020B0500000000000000" pitchFamily="50" charset="-128"/>
                          <a:ea typeface="游ゴシック Medium" panose="020B0500000000000000" pitchFamily="50" charset="-128"/>
                          <a:cs typeface="Malgun Gothic"/>
                        </a:rPr>
                        <a:t>9</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algn="ctr">
                        <a:lnSpc>
                          <a:spcPct val="100000"/>
                        </a:lnSpc>
                        <a:spcBef>
                          <a:spcPts val="40"/>
                        </a:spcBef>
                      </a:pPr>
                      <a:r>
                        <a:rPr lang="en-US" sz="900" b="1" dirty="0">
                          <a:latin typeface="游ゴシック Medium" panose="020B0500000000000000" pitchFamily="50" charset="-128"/>
                          <a:ea typeface="游ゴシック Medium" panose="020B0500000000000000" pitchFamily="50" charset="-128"/>
                          <a:cs typeface="Malgun Gothic"/>
                        </a:rPr>
                        <a:t>10</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algn="ctr">
                        <a:lnSpc>
                          <a:spcPct val="100000"/>
                        </a:lnSpc>
                        <a:spcBef>
                          <a:spcPts val="40"/>
                        </a:spcBef>
                      </a:pPr>
                      <a:r>
                        <a:rPr lang="en-US" sz="900" b="1" dirty="0">
                          <a:latin typeface="游ゴシック Medium" panose="020B0500000000000000" pitchFamily="50" charset="-128"/>
                          <a:ea typeface="游ゴシック Medium" panose="020B0500000000000000" pitchFamily="50" charset="-128"/>
                          <a:cs typeface="Malgun Gothic"/>
                        </a:rPr>
                        <a:t>11</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tc>
                  <a:txBody>
                    <a:bodyPr/>
                    <a:lstStyle/>
                    <a:p>
                      <a:pPr algn="ctr">
                        <a:lnSpc>
                          <a:spcPct val="100000"/>
                        </a:lnSpc>
                        <a:spcBef>
                          <a:spcPts val="40"/>
                        </a:spcBef>
                      </a:pPr>
                      <a:r>
                        <a:rPr lang="en-US" sz="900" b="1" dirty="0">
                          <a:latin typeface="游ゴシック Medium" panose="020B0500000000000000" pitchFamily="50" charset="-128"/>
                          <a:ea typeface="游ゴシック Medium" panose="020B0500000000000000" pitchFamily="50" charset="-128"/>
                          <a:cs typeface="Malgun Gothic"/>
                        </a:rPr>
                        <a:t>12</a:t>
                      </a:r>
                      <a:r>
                        <a:rPr lang="ja-JP" altLang="en-US" sz="900" b="1" dirty="0">
                          <a:latin typeface="游ゴシック Medium" panose="020B0500000000000000" pitchFamily="50" charset="-128"/>
                          <a:ea typeface="游ゴシック Medium" panose="020B0500000000000000" pitchFamily="50" charset="-128"/>
                          <a:cs typeface="Malgun Gothic"/>
                        </a:rPr>
                        <a:t>月</a:t>
                      </a:r>
                      <a:endParaRPr sz="900" b="1" dirty="0">
                        <a:latin typeface="游ゴシック Medium" panose="020B0500000000000000" pitchFamily="50" charset="-128"/>
                        <a:ea typeface="游ゴシック Medium" panose="020B0500000000000000" pitchFamily="50" charset="-128"/>
                        <a:cs typeface="Malgun Gothic"/>
                      </a:endParaRPr>
                    </a:p>
                  </a:txBody>
                  <a:tcPr marL="0" marR="0" marT="5080" marB="0" anchor="ctr">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solidFill>
                      <a:srgbClr val="5096C8">
                        <a:alpha val="25099"/>
                      </a:srgbClr>
                    </a:solidFill>
                  </a:tcPr>
                </a:tc>
                <a:extLst>
                  <a:ext uri="{0D108BD9-81ED-4DB2-BD59-A6C34878D82A}">
                    <a16:rowId xmlns:a16="http://schemas.microsoft.com/office/drawing/2014/main" val="10000"/>
                  </a:ext>
                </a:extLst>
              </a:tr>
              <a:tr h="542924">
                <a:tc>
                  <a:txBody>
                    <a:bodyPr/>
                    <a:lstStyle/>
                    <a:p>
                      <a:pPr>
                        <a:lnSpc>
                          <a:spcPct val="100000"/>
                        </a:lnSpc>
                      </a:pPr>
                      <a:endParaRPr lang="en-US" altLang="ja-JP" sz="1050" dirty="0">
                        <a:latin typeface="游ゴシック Medium" panose="020B0500000000000000" pitchFamily="50" charset="-128"/>
                        <a:ea typeface="游ゴシック Medium" panose="020B0500000000000000" pitchFamily="50" charset="-128"/>
                        <a:cs typeface="Times New Roman"/>
                      </a:endParaRPr>
                    </a:p>
                  </a:txBody>
                  <a:tcPr marL="36000" marR="36000" marT="36000" marB="360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10001"/>
                  </a:ext>
                </a:extLst>
              </a:tr>
              <a:tr h="533399">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10002"/>
                  </a:ext>
                </a:extLst>
              </a:tr>
              <a:tr h="533399">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1955772983"/>
                  </a:ext>
                </a:extLst>
              </a:tr>
              <a:tr h="533399">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3769216445"/>
                  </a:ext>
                </a:extLst>
              </a:tr>
              <a:tr h="536257">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10003"/>
                  </a:ext>
                </a:extLst>
              </a:tr>
              <a:tr h="536257">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tc>
                  <a:txBody>
                    <a:bodyPr/>
                    <a:lstStyle/>
                    <a:p>
                      <a:pPr>
                        <a:lnSpc>
                          <a:spcPct val="100000"/>
                        </a:lnSpc>
                      </a:pPr>
                      <a:endParaRPr sz="1050" dirty="0">
                        <a:latin typeface="游ゴシック Medium" panose="020B0500000000000000" pitchFamily="50" charset="-128"/>
                        <a:ea typeface="游ゴシック Medium" panose="020B0500000000000000" pitchFamily="50" charset="-128"/>
                        <a:cs typeface="Times New Roman"/>
                      </a:endParaRPr>
                    </a:p>
                  </a:txBody>
                  <a:tcPr marL="18000" marR="18000" marT="3600" marB="3600">
                    <a:lnL w="12700" cap="flat" cmpd="sng" algn="ctr">
                      <a:solidFill>
                        <a:srgbClr val="5096C8"/>
                      </a:solidFill>
                      <a:prstDash val="solid"/>
                      <a:round/>
                      <a:headEnd type="none" w="med" len="med"/>
                      <a:tailEnd type="none" w="med" len="med"/>
                    </a:lnL>
                    <a:lnR w="12700" cap="flat" cmpd="sng" algn="ctr">
                      <a:solidFill>
                        <a:srgbClr val="5096C8"/>
                      </a:solidFill>
                      <a:prstDash val="solid"/>
                      <a:round/>
                      <a:headEnd type="none" w="med" len="med"/>
                      <a:tailEnd type="none" w="med" len="med"/>
                    </a:lnR>
                    <a:lnT w="12700" cap="flat" cmpd="sng" algn="ctr">
                      <a:solidFill>
                        <a:srgbClr val="5096C8"/>
                      </a:solidFill>
                      <a:prstDash val="solid"/>
                      <a:round/>
                      <a:headEnd type="none" w="med" len="med"/>
                      <a:tailEnd type="none" w="med" len="med"/>
                    </a:lnT>
                    <a:lnB w="12700" cap="flat" cmpd="sng" algn="ctr">
                      <a:solidFill>
                        <a:srgbClr val="5096C8"/>
                      </a:solidFill>
                      <a:prstDash val="solid"/>
                      <a:round/>
                      <a:headEnd type="none" w="med" len="med"/>
                      <a:tailEnd type="none" w="med" len="med"/>
                    </a:lnB>
                  </a:tcPr>
                </a:tc>
                <a:extLst>
                  <a:ext uri="{0D108BD9-81ED-4DB2-BD59-A6C34878D82A}">
                    <a16:rowId xmlns:a16="http://schemas.microsoft.com/office/drawing/2014/main" val="992038237"/>
                  </a:ext>
                </a:extLst>
              </a:tr>
            </a:tbl>
          </a:graphicData>
        </a:graphic>
      </p:graphicFrame>
      <p:sp>
        <p:nvSpPr>
          <p:cNvPr id="16" name="object 16"/>
          <p:cNvSpPr/>
          <p:nvPr/>
        </p:nvSpPr>
        <p:spPr>
          <a:xfrm>
            <a:off x="180974" y="4471091"/>
            <a:ext cx="3405600" cy="247650"/>
          </a:xfrm>
          <a:custGeom>
            <a:avLst/>
            <a:gdLst/>
            <a:ahLst/>
            <a:cxnLst/>
            <a:rect l="l" t="t" r="r" b="b"/>
            <a:pathLst>
              <a:path w="6134100" h="247650">
                <a:moveTo>
                  <a:pt x="6134099" y="247649"/>
                </a:moveTo>
                <a:lnTo>
                  <a:pt x="0" y="247649"/>
                </a:lnTo>
                <a:lnTo>
                  <a:pt x="0" y="31225"/>
                </a:lnTo>
                <a:lnTo>
                  <a:pt x="26633" y="913"/>
                </a:lnTo>
                <a:lnTo>
                  <a:pt x="31226" y="0"/>
                </a:lnTo>
                <a:lnTo>
                  <a:pt x="6102873" y="0"/>
                </a:lnTo>
                <a:lnTo>
                  <a:pt x="6133185" y="26633"/>
                </a:lnTo>
                <a:lnTo>
                  <a:pt x="6134099" y="247649"/>
                </a:lnTo>
                <a:close/>
              </a:path>
            </a:pathLst>
          </a:custGeom>
          <a:solidFill>
            <a:srgbClr val="5096C8"/>
          </a:solidFill>
          <a:ln>
            <a:solidFill>
              <a:srgbClr val="5096C8"/>
            </a:solidFill>
          </a:ln>
        </p:spPr>
        <p:txBody>
          <a:bodyPr wrap="square" lIns="0" tIns="0" rIns="0" bIns="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成果指標</a:t>
            </a:r>
            <a:endParaRPr sz="1050" b="1" dirty="0">
              <a:solidFill>
                <a:schemeClr val="bg1"/>
              </a:solidFill>
              <a:latin typeface="游ゴシック Medium" panose="020B0500000000000000" pitchFamily="50" charset="-128"/>
              <a:ea typeface="游ゴシック Medium" panose="020B0500000000000000" pitchFamily="50" charset="-128"/>
            </a:endParaRPr>
          </a:p>
        </p:txBody>
      </p:sp>
      <p:sp>
        <p:nvSpPr>
          <p:cNvPr id="18" name="object 18"/>
          <p:cNvSpPr/>
          <p:nvPr/>
        </p:nvSpPr>
        <p:spPr>
          <a:xfrm>
            <a:off x="180974" y="4718741"/>
            <a:ext cx="3405600" cy="2577544"/>
          </a:xfrm>
          <a:custGeom>
            <a:avLst/>
            <a:gdLst/>
            <a:ahLst/>
            <a:cxnLst/>
            <a:rect l="l" t="t" r="r" b="b"/>
            <a:pathLst>
              <a:path w="6124575" h="2624454">
                <a:moveTo>
                  <a:pt x="6097479" y="2624136"/>
                </a:moveTo>
                <a:lnTo>
                  <a:pt x="27095" y="2624136"/>
                </a:lnTo>
                <a:lnTo>
                  <a:pt x="23110" y="2623343"/>
                </a:lnTo>
                <a:lnTo>
                  <a:pt x="0" y="2597040"/>
                </a:lnTo>
                <a:lnTo>
                  <a:pt x="0" y="0"/>
                </a:lnTo>
                <a:lnTo>
                  <a:pt x="6124574" y="0"/>
                </a:lnTo>
                <a:lnTo>
                  <a:pt x="6124574" y="2597040"/>
                </a:lnTo>
                <a:lnTo>
                  <a:pt x="6097479" y="2624136"/>
                </a:lnTo>
                <a:close/>
              </a:path>
            </a:pathLst>
          </a:custGeom>
          <a:solidFill>
            <a:srgbClr val="EDF4F9"/>
          </a:solidFill>
          <a:ln>
            <a:solidFill>
              <a:srgbClr val="5096C8"/>
            </a:solidFill>
          </a:ln>
        </p:spPr>
        <p:txBody>
          <a:bodyPr wrap="square" lIns="0" tIns="0" rIns="0" bIns="0" rtlCol="0"/>
          <a:lstStyle/>
          <a:p>
            <a:endParaRPr sz="1050">
              <a:latin typeface="游ゴシック Medium" panose="020B0500000000000000" pitchFamily="50" charset="-128"/>
              <a:ea typeface="游ゴシック Medium" panose="020B0500000000000000" pitchFamily="50" charset="-128"/>
            </a:endParaRPr>
          </a:p>
        </p:txBody>
      </p:sp>
      <p:sp>
        <p:nvSpPr>
          <p:cNvPr id="22" name="object 22"/>
          <p:cNvSpPr txBox="1"/>
          <p:nvPr/>
        </p:nvSpPr>
        <p:spPr>
          <a:xfrm>
            <a:off x="187738" y="5833106"/>
            <a:ext cx="3405600" cy="174407"/>
          </a:xfrm>
          <a:prstGeom prst="rect">
            <a:avLst/>
          </a:prstGeom>
        </p:spPr>
        <p:txBody>
          <a:bodyPr vert="horz" wrap="square" lIns="0" tIns="12700" rIns="0" bIns="0" rtlCol="0">
            <a:spAutoFit/>
          </a:bodyPr>
          <a:lstStyle/>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rPr>
              <a:t>検証目的や評価指標（</a:t>
            </a:r>
            <a:r>
              <a:rPr lang="en-US" altLang="ja-JP" sz="1050" dirty="0">
                <a:solidFill>
                  <a:srgbClr val="878787"/>
                </a:solidFill>
                <a:latin typeface="游ゴシック Medium" panose="020B0500000000000000" pitchFamily="50" charset="-128"/>
                <a:ea typeface="游ゴシック Medium" panose="020B0500000000000000" pitchFamily="50" charset="-128"/>
              </a:rPr>
              <a:t>KPI</a:t>
            </a:r>
            <a:r>
              <a:rPr lang="ja-JP" altLang="en-US" sz="1050" dirty="0">
                <a:solidFill>
                  <a:srgbClr val="878787"/>
                </a:solidFill>
                <a:latin typeface="游ゴシック Medium" panose="020B0500000000000000" pitchFamily="50" charset="-128"/>
                <a:ea typeface="游ゴシック Medium" panose="020B0500000000000000" pitchFamily="50" charset="-128"/>
              </a:rPr>
              <a:t>）を記載してください</a:t>
            </a:r>
            <a:endParaRPr sz="1050" dirty="0">
              <a:solidFill>
                <a:srgbClr val="878787"/>
              </a:solidFill>
              <a:latin typeface="游ゴシック Medium" panose="020B0500000000000000" pitchFamily="50" charset="-128"/>
              <a:ea typeface="游ゴシック Medium" panose="020B0500000000000000" pitchFamily="50" charset="-128"/>
            </a:endParaRPr>
          </a:p>
        </p:txBody>
      </p:sp>
      <p:sp>
        <p:nvSpPr>
          <p:cNvPr id="23" name="object 23"/>
          <p:cNvSpPr/>
          <p:nvPr/>
        </p:nvSpPr>
        <p:spPr>
          <a:xfrm>
            <a:off x="7105257" y="4471091"/>
            <a:ext cx="3405600" cy="247650"/>
          </a:xfrm>
          <a:custGeom>
            <a:avLst/>
            <a:gdLst/>
            <a:ahLst/>
            <a:cxnLst/>
            <a:rect l="l" t="t" r="r" b="b"/>
            <a:pathLst>
              <a:path w="4086225" h="247650">
                <a:moveTo>
                  <a:pt x="4086225" y="247649"/>
                </a:moveTo>
                <a:lnTo>
                  <a:pt x="0" y="247649"/>
                </a:lnTo>
                <a:lnTo>
                  <a:pt x="0" y="31225"/>
                </a:lnTo>
                <a:lnTo>
                  <a:pt x="26634" y="913"/>
                </a:lnTo>
                <a:lnTo>
                  <a:pt x="31226" y="0"/>
                </a:lnTo>
                <a:lnTo>
                  <a:pt x="4054998" y="0"/>
                </a:lnTo>
                <a:lnTo>
                  <a:pt x="4085310" y="26633"/>
                </a:lnTo>
                <a:lnTo>
                  <a:pt x="4086225" y="247649"/>
                </a:lnTo>
                <a:close/>
              </a:path>
            </a:pathLst>
          </a:custGeom>
          <a:solidFill>
            <a:srgbClr val="5096C8"/>
          </a:solidFill>
          <a:ln>
            <a:solidFill>
              <a:srgbClr val="5096C8"/>
            </a:solidFill>
          </a:ln>
        </p:spPr>
        <p:txBody>
          <a:bodyPr wrap="square" lIns="0" tIns="0" rIns="0" bIns="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経費支出計画</a:t>
            </a:r>
          </a:p>
        </p:txBody>
      </p:sp>
      <p:sp>
        <p:nvSpPr>
          <p:cNvPr id="25" name="object 25"/>
          <p:cNvSpPr/>
          <p:nvPr/>
        </p:nvSpPr>
        <p:spPr>
          <a:xfrm>
            <a:off x="7105257" y="4731576"/>
            <a:ext cx="3405600" cy="2564709"/>
          </a:xfrm>
          <a:custGeom>
            <a:avLst/>
            <a:gdLst/>
            <a:ahLst/>
            <a:cxnLst/>
            <a:rect l="l" t="t" r="r" b="b"/>
            <a:pathLst>
              <a:path w="4076700" h="2624454">
                <a:moveTo>
                  <a:pt x="4049604" y="2624136"/>
                </a:moveTo>
                <a:lnTo>
                  <a:pt x="27095" y="2624136"/>
                </a:lnTo>
                <a:lnTo>
                  <a:pt x="23110" y="2623343"/>
                </a:lnTo>
                <a:lnTo>
                  <a:pt x="0" y="2597040"/>
                </a:lnTo>
                <a:lnTo>
                  <a:pt x="0" y="0"/>
                </a:lnTo>
                <a:lnTo>
                  <a:pt x="4076700" y="0"/>
                </a:lnTo>
                <a:lnTo>
                  <a:pt x="4076699" y="2597040"/>
                </a:lnTo>
                <a:lnTo>
                  <a:pt x="4049604" y="2624136"/>
                </a:lnTo>
                <a:close/>
              </a:path>
            </a:pathLst>
          </a:custGeom>
          <a:solidFill>
            <a:srgbClr val="EDF4F9"/>
          </a:solidFill>
          <a:ln>
            <a:solidFill>
              <a:srgbClr val="5096C8"/>
            </a:solidFill>
          </a:ln>
        </p:spPr>
        <p:txBody>
          <a:bodyPr wrap="square" lIns="0" tIns="0" rIns="0" bIns="0" rtlCol="0"/>
          <a:lstStyle/>
          <a:p>
            <a:endParaRPr sz="1050">
              <a:latin typeface="游ゴシック Medium" panose="020B0500000000000000" pitchFamily="50" charset="-128"/>
              <a:ea typeface="游ゴシック Medium" panose="020B0500000000000000" pitchFamily="50" charset="-128"/>
            </a:endParaRPr>
          </a:p>
        </p:txBody>
      </p:sp>
      <p:sp>
        <p:nvSpPr>
          <p:cNvPr id="29" name="object 29"/>
          <p:cNvSpPr txBox="1"/>
          <p:nvPr/>
        </p:nvSpPr>
        <p:spPr>
          <a:xfrm>
            <a:off x="7104474" y="5833105"/>
            <a:ext cx="3405600" cy="348813"/>
          </a:xfrm>
          <a:prstGeom prst="rect">
            <a:avLst/>
          </a:prstGeom>
        </p:spPr>
        <p:txBody>
          <a:bodyPr vert="horz" wrap="square" lIns="0" tIns="12700" rIns="0" bIns="0" rtlCol="0">
            <a:spAutoFit/>
          </a:bodyPr>
          <a:lstStyle/>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rPr>
              <a:t>想定している経費支出計画を支出項目ごとに</a:t>
            </a:r>
            <a:endParaRPr lang="en-US" altLang="ja-JP" sz="1050" dirty="0">
              <a:solidFill>
                <a:srgbClr val="878787"/>
              </a:solidFill>
              <a:latin typeface="游ゴシック Medium" panose="020B0500000000000000" pitchFamily="50" charset="-128"/>
              <a:ea typeface="游ゴシック Medium" panose="020B0500000000000000" pitchFamily="50" charset="-128"/>
            </a:endParaRPr>
          </a:p>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rPr>
              <a:t>税込金額で記載してください</a:t>
            </a:r>
            <a:endParaRPr lang="en-US" altLang="ja-JP" sz="1050" dirty="0">
              <a:solidFill>
                <a:srgbClr val="878787"/>
              </a:solidFill>
              <a:latin typeface="游ゴシック Medium" panose="020B0500000000000000" pitchFamily="50" charset="-128"/>
              <a:ea typeface="游ゴシック Medium" panose="020B0500000000000000" pitchFamily="50" charset="-128"/>
            </a:endParaRPr>
          </a:p>
        </p:txBody>
      </p:sp>
      <p:sp>
        <p:nvSpPr>
          <p:cNvPr id="9" name="object 16">
            <a:extLst>
              <a:ext uri="{FF2B5EF4-FFF2-40B4-BE49-F238E27FC236}">
                <a16:creationId xmlns:a16="http://schemas.microsoft.com/office/drawing/2014/main" id="{7A2FC447-D2B2-E398-142C-1005A5020AAE}"/>
              </a:ext>
            </a:extLst>
          </p:cNvPr>
          <p:cNvSpPr/>
          <p:nvPr/>
        </p:nvSpPr>
        <p:spPr>
          <a:xfrm>
            <a:off x="3640136" y="4471091"/>
            <a:ext cx="3405600" cy="247650"/>
          </a:xfrm>
          <a:custGeom>
            <a:avLst/>
            <a:gdLst/>
            <a:ahLst/>
            <a:cxnLst/>
            <a:rect l="l" t="t" r="r" b="b"/>
            <a:pathLst>
              <a:path w="6134100" h="247650">
                <a:moveTo>
                  <a:pt x="6134099" y="247649"/>
                </a:moveTo>
                <a:lnTo>
                  <a:pt x="0" y="247649"/>
                </a:lnTo>
                <a:lnTo>
                  <a:pt x="0" y="31225"/>
                </a:lnTo>
                <a:lnTo>
                  <a:pt x="26633" y="913"/>
                </a:lnTo>
                <a:lnTo>
                  <a:pt x="31226" y="0"/>
                </a:lnTo>
                <a:lnTo>
                  <a:pt x="6102873" y="0"/>
                </a:lnTo>
                <a:lnTo>
                  <a:pt x="6133185" y="26633"/>
                </a:lnTo>
                <a:lnTo>
                  <a:pt x="6134099" y="247649"/>
                </a:lnTo>
                <a:close/>
              </a:path>
            </a:pathLst>
          </a:custGeom>
          <a:solidFill>
            <a:srgbClr val="5096C8"/>
          </a:solidFill>
          <a:ln>
            <a:solidFill>
              <a:srgbClr val="5096C8"/>
            </a:solidFill>
          </a:ln>
        </p:spPr>
        <p:txBody>
          <a:bodyPr wrap="square" lIns="0" tIns="0" rIns="0" bIns="0" rtlCol="0" anchor="ctr"/>
          <a:lstStyle/>
          <a:p>
            <a:r>
              <a:rPr lang="ja-JP" altLang="en-US" sz="1050" b="1" dirty="0">
                <a:solidFill>
                  <a:schemeClr val="bg1"/>
                </a:solidFill>
                <a:latin typeface="游ゴシック Medium" panose="020B0500000000000000" pitchFamily="50" charset="-128"/>
                <a:ea typeface="游ゴシック Medium" panose="020B0500000000000000" pitchFamily="50" charset="-128"/>
              </a:rPr>
              <a:t>　事業遂行体制・役割分担</a:t>
            </a:r>
            <a:endParaRPr sz="1050" b="1" dirty="0">
              <a:solidFill>
                <a:schemeClr val="bg1"/>
              </a:solidFill>
              <a:latin typeface="游ゴシック Medium" panose="020B0500000000000000" pitchFamily="50" charset="-128"/>
              <a:ea typeface="游ゴシック Medium" panose="020B0500000000000000" pitchFamily="50" charset="-128"/>
            </a:endParaRPr>
          </a:p>
        </p:txBody>
      </p:sp>
      <p:sp>
        <p:nvSpPr>
          <p:cNvPr id="10" name="object 18">
            <a:extLst>
              <a:ext uri="{FF2B5EF4-FFF2-40B4-BE49-F238E27FC236}">
                <a16:creationId xmlns:a16="http://schemas.microsoft.com/office/drawing/2014/main" id="{C5638482-4BE5-368E-508A-F3D7BC21CD7F}"/>
              </a:ext>
            </a:extLst>
          </p:cNvPr>
          <p:cNvSpPr/>
          <p:nvPr/>
        </p:nvSpPr>
        <p:spPr>
          <a:xfrm>
            <a:off x="3640136" y="4718741"/>
            <a:ext cx="3405600" cy="2577544"/>
          </a:xfrm>
          <a:custGeom>
            <a:avLst/>
            <a:gdLst/>
            <a:ahLst/>
            <a:cxnLst/>
            <a:rect l="l" t="t" r="r" b="b"/>
            <a:pathLst>
              <a:path w="6124575" h="2624454">
                <a:moveTo>
                  <a:pt x="6097479" y="2624136"/>
                </a:moveTo>
                <a:lnTo>
                  <a:pt x="27095" y="2624136"/>
                </a:lnTo>
                <a:lnTo>
                  <a:pt x="23110" y="2623343"/>
                </a:lnTo>
                <a:lnTo>
                  <a:pt x="0" y="2597040"/>
                </a:lnTo>
                <a:lnTo>
                  <a:pt x="0" y="0"/>
                </a:lnTo>
                <a:lnTo>
                  <a:pt x="6124574" y="0"/>
                </a:lnTo>
                <a:lnTo>
                  <a:pt x="6124574" y="2597040"/>
                </a:lnTo>
                <a:lnTo>
                  <a:pt x="6097479" y="2624136"/>
                </a:lnTo>
                <a:close/>
              </a:path>
            </a:pathLst>
          </a:custGeom>
          <a:solidFill>
            <a:srgbClr val="EDF4F9"/>
          </a:solidFill>
          <a:ln>
            <a:solidFill>
              <a:srgbClr val="5096C8"/>
            </a:solidFill>
          </a:ln>
        </p:spPr>
        <p:txBody>
          <a:bodyPr wrap="square" lIns="0" tIns="0" rIns="0" bIns="0" rtlCol="0"/>
          <a:lstStyle/>
          <a:p>
            <a:endParaRPr sz="1050">
              <a:latin typeface="游ゴシック Medium" panose="020B0500000000000000" pitchFamily="50" charset="-128"/>
              <a:ea typeface="游ゴシック Medium" panose="020B0500000000000000" pitchFamily="50" charset="-128"/>
            </a:endParaRPr>
          </a:p>
        </p:txBody>
      </p:sp>
      <p:sp>
        <p:nvSpPr>
          <p:cNvPr id="11" name="object 22">
            <a:extLst>
              <a:ext uri="{FF2B5EF4-FFF2-40B4-BE49-F238E27FC236}">
                <a16:creationId xmlns:a16="http://schemas.microsoft.com/office/drawing/2014/main" id="{44253EC6-1E3C-7840-9954-4EC279561482}"/>
              </a:ext>
            </a:extLst>
          </p:cNvPr>
          <p:cNvSpPr txBox="1"/>
          <p:nvPr/>
        </p:nvSpPr>
        <p:spPr>
          <a:xfrm>
            <a:off x="3640874" y="5833106"/>
            <a:ext cx="3405600" cy="348813"/>
          </a:xfrm>
          <a:prstGeom prst="rect">
            <a:avLst/>
          </a:prstGeom>
        </p:spPr>
        <p:txBody>
          <a:bodyPr vert="horz" wrap="square" lIns="0" tIns="12700" rIns="0" bIns="0" rtlCol="0">
            <a:spAutoFit/>
          </a:bodyPr>
          <a:lstStyle/>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cs typeface="ＭＳ Ｐゴシック"/>
              </a:rPr>
              <a:t>貴社体制に加え、フィールド企業に期待する役割</a:t>
            </a:r>
          </a:p>
          <a:p>
            <a:pPr marL="12700" algn="ctr">
              <a:lnSpc>
                <a:spcPct val="100000"/>
              </a:lnSpc>
              <a:spcBef>
                <a:spcPts val="100"/>
              </a:spcBef>
            </a:pPr>
            <a:r>
              <a:rPr lang="ja-JP" altLang="en-US" sz="1050" dirty="0">
                <a:solidFill>
                  <a:srgbClr val="878787"/>
                </a:solidFill>
                <a:latin typeface="游ゴシック Medium" panose="020B0500000000000000" pitchFamily="50" charset="-128"/>
                <a:ea typeface="游ゴシック Medium" panose="020B0500000000000000" pitchFamily="50" charset="-128"/>
                <a:cs typeface="ＭＳ Ｐゴシック"/>
              </a:rPr>
              <a:t>についても記載してください</a:t>
            </a:r>
            <a:endParaRPr lang="ja-JP" altLang="en-US" sz="1050" dirty="0">
              <a:latin typeface="游ゴシック Medium" panose="020B0500000000000000" pitchFamily="50" charset="-128"/>
              <a:ea typeface="游ゴシック Medium" panose="020B0500000000000000" pitchFamily="50" charset="-128"/>
              <a:cs typeface="ＭＳ Ｐゴシック"/>
            </a:endParaRPr>
          </a:p>
        </p:txBody>
      </p:sp>
      <p:sp>
        <p:nvSpPr>
          <p:cNvPr id="12" name="object 11">
            <a:extLst>
              <a:ext uri="{FF2B5EF4-FFF2-40B4-BE49-F238E27FC236}">
                <a16:creationId xmlns:a16="http://schemas.microsoft.com/office/drawing/2014/main" id="{980E46B5-480D-A726-0E81-976F7A03BF26}"/>
              </a:ext>
            </a:extLst>
          </p:cNvPr>
          <p:cNvSpPr txBox="1"/>
          <p:nvPr/>
        </p:nvSpPr>
        <p:spPr>
          <a:xfrm>
            <a:off x="10833100" y="0"/>
            <a:ext cx="2819400" cy="4921860"/>
          </a:xfrm>
          <a:prstGeom prst="rect">
            <a:avLst/>
          </a:prstGeom>
          <a:solidFill>
            <a:schemeClr val="bg1">
              <a:lumMod val="95000"/>
            </a:schemeClr>
          </a:solidFill>
        </p:spPr>
        <p:txBody>
          <a:bodyPr vert="horz" wrap="square" lIns="0" tIns="111760" rIns="0" bIns="0" rtlCol="0">
            <a:spAutoFit/>
          </a:bodyPr>
          <a:lstStyle/>
          <a:p>
            <a:pPr marL="12700">
              <a:lnSpc>
                <a:spcPct val="100000"/>
              </a:lnSpc>
              <a:spcBef>
                <a:spcPts val="880"/>
              </a:spcBef>
              <a:buClr>
                <a:srgbClr val="283295"/>
              </a:buClr>
              <a:tabLst>
                <a:tab pos="269875" algn="l"/>
              </a:tabLst>
            </a:pPr>
            <a:r>
              <a:rPr lang="en-US" altLang="ja-JP" sz="1100" spc="-25" dirty="0">
                <a:latin typeface="游ゴシック Medium" panose="020B0500000000000000" pitchFamily="50" charset="-128"/>
                <a:ea typeface="游ゴシック Medium" panose="020B0500000000000000" pitchFamily="50" charset="-128"/>
                <a:cs typeface="ＭＳ Ｐゴシック"/>
              </a:rPr>
              <a:t>【</a:t>
            </a:r>
            <a:r>
              <a:rPr lang="ja-JP" altLang="en-US" sz="1100" spc="-25" dirty="0">
                <a:latin typeface="游ゴシック Medium" panose="020B0500000000000000" pitchFamily="50" charset="-128"/>
                <a:ea typeface="游ゴシック Medium" panose="020B0500000000000000" pitchFamily="50" charset="-128"/>
                <a:cs typeface="ＭＳ Ｐゴシック"/>
              </a:rPr>
              <a:t>記入要領</a:t>
            </a:r>
            <a:r>
              <a:rPr lang="en-US" altLang="ja-JP" sz="1100" spc="-25" dirty="0">
                <a:latin typeface="游ゴシック Medium" panose="020B0500000000000000" pitchFamily="50" charset="-128"/>
                <a:ea typeface="游ゴシック Medium" panose="020B0500000000000000" pitchFamily="50" charset="-128"/>
                <a:cs typeface="ＭＳ Ｐゴシック"/>
              </a:rPr>
              <a:t>】</a:t>
            </a:r>
            <a:endParaRPr lang="ja-JP" altLang="en-US" sz="1100" spc="-25"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各記載内容は採択後にフィールド企業と調整が発生することが想定されますが、提案時点における貴社想定として記載ください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スケジュールについては適宜行を追加し、できるだけ詳細かつ具体的に実施項目を記載してください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成果指標については実証実験の内容を踏まえて成果指標を設定するとともに、各指標の目標についてもできる限り記載してください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　事業遂行体制・役割分担については貴社体制・メンバーを記載するとともに、フィールド企業側に期待する役割についても記載してください</a:t>
            </a:r>
            <a:endParaRPr lang="en-US" altLang="ja-JP" sz="1100" dirty="0">
              <a:latin typeface="游ゴシック Medium" panose="020B0500000000000000" pitchFamily="50" charset="-128"/>
              <a:ea typeface="游ゴシック Medium" panose="020B0500000000000000" pitchFamily="50" charset="-128"/>
              <a:cs typeface="ＭＳ Ｐゴシック"/>
            </a:endParaRPr>
          </a:p>
          <a:p>
            <a:pPr marL="184150" indent="-171450">
              <a:lnSpc>
                <a:spcPct val="100000"/>
              </a:lnSpc>
              <a:spcBef>
                <a:spcPts val="880"/>
              </a:spcBef>
              <a:buClr>
                <a:srgbClr val="283295"/>
              </a:buClr>
              <a:buFont typeface="Wingdings" panose="05000000000000000000" pitchFamily="2" charset="2"/>
              <a:buChar char="l"/>
              <a:tabLst>
                <a:tab pos="269875" algn="l"/>
              </a:tabLst>
            </a:pPr>
            <a:r>
              <a:rPr lang="ja-JP" altLang="en-US" sz="1100" dirty="0">
                <a:latin typeface="游ゴシック Medium" panose="020B0500000000000000" pitchFamily="50" charset="-128"/>
                <a:ea typeface="游ゴシック Medium" panose="020B0500000000000000" pitchFamily="50" charset="-128"/>
                <a:cs typeface="ＭＳ Ｐゴシック"/>
              </a:rPr>
              <a:t>経費支出計画については、貴社の人件費やサービス利用料などを含め、本実証実験で必要となるすべての経費について、できるだけ具体的に記載してください</a:t>
            </a:r>
            <a:br>
              <a:rPr lang="en-US" altLang="ja-JP" sz="1100" dirty="0">
                <a:latin typeface="游ゴシック Medium" panose="020B0500000000000000" pitchFamily="50" charset="-128"/>
                <a:ea typeface="游ゴシック Medium" panose="020B0500000000000000" pitchFamily="50" charset="-128"/>
                <a:cs typeface="ＭＳ Ｐゴシック"/>
              </a:rPr>
            </a:br>
            <a:r>
              <a:rPr lang="en-US" altLang="ja-JP" sz="1100" dirty="0">
                <a:latin typeface="游ゴシック Medium" panose="020B0500000000000000" pitchFamily="50" charset="-128"/>
                <a:ea typeface="游ゴシック Medium" panose="020B0500000000000000" pitchFamily="50" charset="-128"/>
                <a:cs typeface="ＭＳ Ｐゴシック"/>
              </a:rPr>
              <a:t>※</a:t>
            </a:r>
            <a:r>
              <a:rPr lang="ja-JP" altLang="en-US" sz="1100" dirty="0">
                <a:latin typeface="游ゴシック Medium" panose="020B0500000000000000" pitchFamily="50" charset="-128"/>
                <a:ea typeface="游ゴシック Medium" panose="020B0500000000000000" pitchFamily="50" charset="-128"/>
                <a:cs typeface="ＭＳ Ｐゴシック"/>
              </a:rPr>
              <a:t>税込</a:t>
            </a:r>
            <a:r>
              <a:rPr lang="en-US" altLang="ja-JP" sz="1100" dirty="0">
                <a:latin typeface="游ゴシック Medium" panose="020B0500000000000000" pitchFamily="50" charset="-128"/>
                <a:ea typeface="游ゴシック Medium" panose="020B0500000000000000" pitchFamily="50" charset="-128"/>
                <a:cs typeface="ＭＳ Ｐゴシック"/>
              </a:rPr>
              <a:t>200</a:t>
            </a:r>
            <a:r>
              <a:rPr lang="ja-JP" altLang="en-US" sz="1100" dirty="0">
                <a:latin typeface="游ゴシック Medium" panose="020B0500000000000000" pitchFamily="50" charset="-128"/>
                <a:ea typeface="游ゴシック Medium" panose="020B0500000000000000" pitchFamily="50" charset="-128"/>
                <a:cs typeface="ＭＳ Ｐゴシック"/>
              </a:rPr>
              <a:t>万円を超える経費支出計画としていただいても問題ありませんが、事務局からの支援は税込</a:t>
            </a:r>
            <a:r>
              <a:rPr lang="en-US" altLang="ja-JP" sz="1100" dirty="0">
                <a:latin typeface="游ゴシック Medium" panose="020B0500000000000000" pitchFamily="50" charset="-128"/>
                <a:ea typeface="游ゴシック Medium" panose="020B0500000000000000" pitchFamily="50" charset="-128"/>
                <a:cs typeface="ＭＳ Ｐゴシック"/>
              </a:rPr>
              <a:t>200</a:t>
            </a:r>
            <a:r>
              <a:rPr lang="ja-JP" altLang="en-US" sz="1100" dirty="0">
                <a:latin typeface="游ゴシック Medium" panose="020B0500000000000000" pitchFamily="50" charset="-128"/>
                <a:ea typeface="游ゴシック Medium" panose="020B0500000000000000" pitchFamily="50" charset="-128"/>
                <a:cs typeface="ＭＳ Ｐゴシック"/>
              </a:rPr>
              <a:t>万円までとなる点についてはあらかじめご留意ください</a:t>
            </a:r>
          </a:p>
        </p:txBody>
      </p:sp>
      <p:sp>
        <p:nvSpPr>
          <p:cNvPr id="4" name="object 28">
            <a:extLst>
              <a:ext uri="{FF2B5EF4-FFF2-40B4-BE49-F238E27FC236}">
                <a16:creationId xmlns:a16="http://schemas.microsoft.com/office/drawing/2014/main" id="{AC084A2D-214E-A58A-F44F-1DC10EB623B4}"/>
              </a:ext>
            </a:extLst>
          </p:cNvPr>
          <p:cNvSpPr txBox="1">
            <a:spLocks noGrp="1"/>
          </p:cNvSpPr>
          <p:nvPr>
            <p:ph type="sldNum" sz="quarter" idx="7"/>
          </p:nvPr>
        </p:nvSpPr>
        <p:spPr>
          <a:xfrm>
            <a:off x="10419009" y="7359650"/>
            <a:ext cx="127000" cy="123816"/>
          </a:xfrm>
          <a:prstGeom prst="rect">
            <a:avLst/>
          </a:prstGeom>
        </p:spPr>
        <p:txBody>
          <a:bodyPr vert="horz" wrap="square" lIns="0" tIns="0" rIns="0" bIns="0" rtlCol="0">
            <a:spAutoFit/>
          </a:bodyPr>
          <a:lstStyle/>
          <a:p>
            <a:pPr marL="38100">
              <a:lnSpc>
                <a:spcPts val="944"/>
              </a:lnSpc>
            </a:pPr>
            <a:fld id="{81D60167-4931-47E6-BA6A-407CBD079E47}" type="slidenum">
              <a:rPr sz="1050" dirty="0">
                <a:latin typeface="游ゴシック Medium" panose="020B0500000000000000" pitchFamily="50" charset="-128"/>
                <a:ea typeface="游ゴシック Medium" panose="020B0500000000000000" pitchFamily="50" charset="-128"/>
              </a:rPr>
              <a:t>2</a:t>
            </a:fld>
            <a:endParaRPr sz="1050" dirty="0">
              <a:latin typeface="游ゴシック Medium" panose="020B0500000000000000" pitchFamily="50" charset="-128"/>
              <a:ea typeface="游ゴシック Medium" panose="020B0500000000000000" pitchFamily="50" charset="-12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484</Words>
  <Application>Microsoft Office PowerPoint</Application>
  <PresentationFormat>ユーザー設定</PresentationFormat>
  <Paragraphs>47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Microsoft JhengHei</vt:lpstr>
      <vt:lpstr>ＭＳ Ｐゴシック</vt:lpstr>
      <vt:lpstr>游ゴシック Medium</vt:lpstr>
      <vt:lpstr>Calibri</vt:lpstr>
      <vt:lpstr>Times New Roman</vt:lpstr>
      <vt:lpstr>Trebuchet MS</vt:lpstr>
      <vt:lpstr>Wingdings</vt:lpstr>
      <vt:lpstr>Office Theme</vt:lpstr>
      <vt:lpstr>あいちデジタルアイランド（先端デジタル技術活用促進事業）応募様式1/2</vt:lpstr>
      <vt:lpstr>あいちデジタルアイランド（先端デジタル技術活用促進事業）応募様式2/2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2026-04-08T05:56:14Z</dcterms:created>
  <dcterms:modified xsi:type="dcterms:W3CDTF">2026-04-14T10:00:10Z</dcterms:modified>
</cp:coreProperties>
</file>